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6" r:id="rId2"/>
    <p:sldId id="290" r:id="rId3"/>
    <p:sldId id="269" r:id="rId4"/>
    <p:sldId id="270" r:id="rId5"/>
    <p:sldId id="271" r:id="rId6"/>
    <p:sldId id="274" r:id="rId7"/>
    <p:sldId id="282" r:id="rId8"/>
    <p:sldId id="281" r:id="rId9"/>
    <p:sldId id="280" r:id="rId10"/>
    <p:sldId id="273" r:id="rId11"/>
    <p:sldId id="277" r:id="rId12"/>
    <p:sldId id="257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B6A33-EF0B-4BE7-ACFB-CF124B917C9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6F1F5D-E067-402D-87BB-DA55B0A47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4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36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6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C310-8EEA-4C3D-BFDE-77A4B048F49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4049-F6E8-4F41-8E64-775ECE7F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AA21-E357-49C6-BE59-67800CB12DE8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4B42-379C-4B87-9C17-78D75BF78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2148-B34B-4738-B82C-9772BE3ACED2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16D51-6ED2-466C-AF69-44659B3E7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CEF43-5163-4C12-911B-7844E8EC71E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3ECB-F727-411E-BB3F-D04E7094C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B1E8-03CE-41C4-BED1-E15AAE8DBF8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BD85-4D96-4CB2-8665-25A078E83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171B-D13E-4008-BC63-84D789174F8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3488-DC54-4C91-B9B1-365117479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A4AE-ECB3-4DBB-B1AA-2AEF37439FB7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06C7-19E2-410B-B912-23D21E14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A953-A5D6-43BA-959F-8DDAC50493E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00B0-2BC8-42D7-89D7-E72684BAD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D123-BE0E-4E2E-B7FE-87C853E037A9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5AD0-85A4-4597-A05D-66624E18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DE59-BE2E-48D1-8C14-BAB68F3C7AEE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02E4C-916D-4DDC-8D81-997197311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9A6B-F9E8-4CA5-9617-B744EBF7B3E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17F7-A917-4C8E-9066-1F39592C5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246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6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247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247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247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47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248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8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248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8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248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8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249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9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249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9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249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49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250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0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250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0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250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0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250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1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25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251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1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25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252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2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252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2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252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2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253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3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253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3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253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3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253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4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254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4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6254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54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254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4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255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5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255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5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25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255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6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256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6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256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6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256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6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257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7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257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7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257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6257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6257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8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59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60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6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4D7163A-CF40-448E-8D4D-7018D484F212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26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6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32DCBC-2626-4E34-AA71-E99525D9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 advTm="7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archives.karelia.ru/nark/projects/mosaic/img/huge/225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404813"/>
            <a:ext cx="4681538" cy="1368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AF273E"/>
                  </a:outerShdw>
                </a:effectLst>
              </a:rPr>
              <a:t>Математики </a:t>
            </a:r>
            <a:r>
              <a:rPr lang="ru-RU" sz="3000" b="1" dirty="0" smtClean="0">
                <a:effectLst>
                  <a:outerShdw blurRad="38100" dist="38100" dir="2700000" algn="tl">
                    <a:srgbClr val="AF273E"/>
                  </a:outerShdw>
                </a:effectLst>
              </a:rPr>
              <a:t>в </a:t>
            </a:r>
            <a:r>
              <a:rPr lang="ru-RU" sz="3000" b="1" dirty="0">
                <a:effectLst>
                  <a:outerShdw blurRad="38100" dist="38100" dir="2700000" algn="tl">
                    <a:srgbClr val="AF273E"/>
                  </a:outerShdw>
                </a:effectLst>
              </a:rPr>
              <a:t>годы </a:t>
            </a:r>
            <a:br>
              <a:rPr lang="ru-RU" sz="3000" b="1" dirty="0">
                <a:effectLst>
                  <a:outerShdw blurRad="38100" dist="38100" dir="2700000" algn="tl">
                    <a:srgbClr val="AF273E"/>
                  </a:outerShdw>
                </a:effectLst>
              </a:rPr>
            </a:br>
            <a:r>
              <a:rPr lang="ru-RU" sz="3000" b="1" dirty="0">
                <a:effectLst>
                  <a:outerShdw blurRad="38100" dist="38100" dir="2700000" algn="tl">
                    <a:srgbClr val="AF273E"/>
                  </a:outerShdw>
                </a:effectLst>
              </a:rPr>
              <a:t>Великой Отечественной войны</a:t>
            </a:r>
            <a:endParaRPr lang="ru-RU" sz="3000" dirty="0"/>
          </a:p>
        </p:txBody>
      </p:sp>
      <p:pic>
        <p:nvPicPr>
          <p:cNvPr id="14338" name="Picture 2" descr="http://755700.ru/upload/medialibrary/082/636409818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4513"/>
            <a:ext cx="9217600" cy="148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obe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823" y="2210380"/>
            <a:ext cx="3587380" cy="300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60032" y="4294364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err="1"/>
              <a:t>Морев</a:t>
            </a:r>
            <a:r>
              <a:rPr lang="ru-RU" dirty="0"/>
              <a:t> Руслан, 6 «А» класс МБОУ СОШ №1</a:t>
            </a:r>
          </a:p>
          <a:p>
            <a:r>
              <a:rPr lang="ru-RU" dirty="0"/>
              <a:t>Учитель: Киселева Тамара Сергеевна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572000" y="306863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Районный дистанционный конкурс презентаций по математике</a:t>
            </a:r>
          </a:p>
        </p:txBody>
      </p:sp>
      <p:pic>
        <p:nvPicPr>
          <p:cNvPr id="3" name="Военные_песни_-_В_Лесу_Прифронтовом_(-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7950" y="620688"/>
            <a:ext cx="5616575" cy="5905500"/>
          </a:xfrm>
        </p:spPr>
        <p:txBody>
          <a:bodyPr/>
          <a:lstStyle/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/>
              <a:t> Вклад  математиков в победу над фашистами состоял в использовании специфических знаний и умений, которыми обладают математики.</a:t>
            </a:r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000" b="1" dirty="0" smtClean="0"/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/>
              <a:t> Их руками и разумом совершенствовалась военная техника и оружие, снаряжение.</a:t>
            </a:r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000" b="1" dirty="0" smtClean="0"/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/>
              <a:t> Благодаря их точным расчетам при проведении боевых операций человеческие потери сводились к минимуму.</a:t>
            </a:r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000" b="1" dirty="0" smtClean="0"/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/>
              <a:t> Уже после войны советские математики многое сделали для восстановления и развития народного хозяйства</a:t>
            </a:r>
            <a:r>
              <a:rPr lang="ru-RU" sz="2000" dirty="0" smtClean="0"/>
              <a:t>.</a:t>
            </a:r>
            <a:endParaRPr lang="ru-RU" sz="2000" b="1" dirty="0" smtClean="0"/>
          </a:p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000" b="1" dirty="0" smtClean="0"/>
          </a:p>
        </p:txBody>
      </p:sp>
      <p:pic>
        <p:nvPicPr>
          <p:cNvPr id="24578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093296"/>
            <a:ext cx="72739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7" descr="Катюша - уникальная боевая машина СССР (Интересно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30241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g45.xooimage.com/files/6/4/7/ot34ab8-183c8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3463"/>
            <a:ext cx="44307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388" y="1196975"/>
            <a:ext cx="4537075" cy="5400675"/>
          </a:xfrm>
        </p:spPr>
        <p:txBody>
          <a:bodyPr/>
          <a:lstStyle/>
          <a:p>
            <a:pPr marL="71438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200" b="1" smtClean="0">
                <a:cs typeface="Times New Roman" pitchFamily="18" charset="0"/>
              </a:rPr>
              <a:t>По многим параметрам к концу войны наши танки, самолеты, артиллерийские орудия стали совершеннее тех, которые противопоставлял нам враг. Нельзя забывать, что в конце войны мы вынуждены были вплотную заняться созданием собственного атомного оружия, а для этого пришлось объединить интеллектуальные усилия физиков, химиков, технологов, математиков, металлургов и самостоятельно пройти тот путь, который уже был пройден США и их западными союзниками.</a:t>
            </a:r>
            <a:endParaRPr lang="ru-RU" sz="2200" b="1" smtClean="0"/>
          </a:p>
        </p:txBody>
      </p:sp>
      <p:pic>
        <p:nvPicPr>
          <p:cNvPr id="25603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165850"/>
            <a:ext cx="72739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http://rnns.ru/uploads/posts/2009-02/123401890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49275"/>
            <a:ext cx="4283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Вклад  математиков в победу</a:t>
            </a:r>
            <a:endParaRPr lang="ru-RU" smtClean="0"/>
          </a:p>
        </p:txBody>
      </p:sp>
      <p:pic>
        <p:nvPicPr>
          <p:cNvPr id="25607" name="Рисунок 7" descr="get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http://prooruzhie.com/uploads/posts/2011-06/1306936933_tanki-velikoj-otechestvennoj-voj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925" y="3212976"/>
            <a:ext cx="3557515" cy="224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755700.ru/upload/medialibrary/082/63640981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5517232"/>
            <a:ext cx="9525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4752975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Вклад ученых-математиков в дело Победы огромен. Их желание приблизить Победу, сражаясь на фронте наравне с воинами, а также их научные достижения являются значимой частью Победы. </a:t>
            </a:r>
          </a:p>
        </p:txBody>
      </p:sp>
      <p:pic>
        <p:nvPicPr>
          <p:cNvPr id="26628" name="Picture 2" descr="http://stat18.privet.ru/lr/0a12605b23c0ae4b0ad720a57f87c4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4925" y="692696"/>
            <a:ext cx="3558160" cy="2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0"/>
            <a:ext cx="7273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64087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ИСТОЧНИКИ:</a:t>
            </a:r>
          </a:p>
          <a:p>
            <a:endParaRPr lang="ru-RU" sz="20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000" dirty="0">
                <a:latin typeface="Arial" charset="0"/>
              </a:rPr>
              <a:t> Сценарий конференции </a:t>
            </a:r>
            <a:r>
              <a:rPr lang="ru-RU" sz="2000" dirty="0" smtClean="0">
                <a:latin typeface="Arial" charset="0"/>
              </a:rPr>
              <a:t>«Математики </a:t>
            </a:r>
            <a:r>
              <a:rPr lang="ru-RU" sz="2000" dirty="0">
                <a:latin typeface="Arial" charset="0"/>
              </a:rPr>
              <a:t>в годы Великой Отечественной войны»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 pandiaweb.ru</a:t>
            </a:r>
            <a:endParaRPr lang="ru-RU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Математики в годы Великой Отечественной войны</a:t>
            </a:r>
          </a:p>
          <a:p>
            <a:r>
              <a:rPr lang="en-US" sz="2000" dirty="0">
                <a:latin typeface="Arial" charset="0"/>
              </a:rPr>
              <a:t> metodic-school.ru</a:t>
            </a:r>
            <a:endParaRPr lang="ru-RU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Математика и математики в годы Великой Отечественной войны 5-9 класс</a:t>
            </a:r>
          </a:p>
          <a:p>
            <a:r>
              <a:rPr lang="ru-RU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doc4web.ru</a:t>
            </a:r>
          </a:p>
          <a:p>
            <a:endParaRPr lang="en-US" sz="20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Математики и математика</a:t>
            </a:r>
            <a:r>
              <a:rPr lang="en-US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в годы Великой Отечественной войны</a:t>
            </a:r>
          </a:p>
          <a:p>
            <a:r>
              <a:rPr lang="ru-RU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refrend.ru/934016.html</a:t>
            </a: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Рисунок 11" descr="0913a5d6c36866e2b6a03e9bd5ad4b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438"/>
            <a:ext cx="91440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3065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i="1">
                <a:latin typeface="Arial" charset="0"/>
              </a:rPr>
              <a:t>спасибо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460750" y="5734050"/>
            <a:ext cx="5683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i="1" dirty="0">
                <a:latin typeface="Arial" charset="0"/>
              </a:rPr>
              <a:t>за   внимание!!!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64672"/>
            <a:ext cx="72723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273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s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998" y="1159769"/>
            <a:ext cx="3592395" cy="298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Documents and Settings\Ирина\Рабочий стол\все по математике\математика все\математика и война\b5af0a4f1a620c4b9af43176f48ab589-1.jpg"/>
          <p:cNvPicPr>
            <a:picLocks noChangeAspect="1" noChangeArrowheads="1"/>
          </p:cNvPicPr>
          <p:nvPr/>
        </p:nvPicPr>
        <p:blipFill>
          <a:blip r:embed="rId4"/>
          <a:srcRect l="10321" r="10321"/>
          <a:stretch>
            <a:fillRect/>
          </a:stretch>
        </p:blipFill>
        <p:spPr bwMode="auto">
          <a:xfrm>
            <a:off x="4067175" y="1916733"/>
            <a:ext cx="3744913" cy="25923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85995" y="4892967"/>
            <a:ext cx="8893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Великая </a:t>
            </a:r>
            <a:r>
              <a:rPr lang="ru-RU" dirty="0"/>
              <a:t>Отечественная война не прошла мимо советских</a:t>
            </a:r>
          </a:p>
          <a:p>
            <a:r>
              <a:rPr lang="ru-RU" dirty="0" smtClean="0"/>
              <a:t>математиков</a:t>
            </a:r>
            <a:r>
              <a:rPr lang="ru-RU" dirty="0"/>
              <a:t>:  тысячи из них ушли на фронт по мобилизации </a:t>
            </a:r>
          </a:p>
          <a:p>
            <a:r>
              <a:rPr lang="ru-RU" dirty="0"/>
              <a:t>или добровольцами, многие переключились на решение важных</a:t>
            </a:r>
          </a:p>
          <a:p>
            <a:r>
              <a:rPr lang="ru-RU" dirty="0" smtClean="0"/>
              <a:t>задач</a:t>
            </a:r>
            <a:r>
              <a:rPr lang="ru-RU" dirty="0"/>
              <a:t>, необходимых для победы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2" descr="http://www.photogallerys.ru/encrus/0/pictures/00/00/290081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548" y="4653136"/>
            <a:ext cx="2225916" cy="1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50825" y="990179"/>
            <a:ext cx="3744913" cy="782637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FF0000"/>
                </a:solidFill>
              </a:rPr>
              <a:t>А.А. Ляпунов                    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3513088" y="2272436"/>
            <a:ext cx="4175968" cy="4608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/>
              <a:t>Добровольцем  ушел на фронт и стал офицером, воевал с фашистами в Крыму, на Украине, в Прибалтике выдающийся математик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А.А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</a:rPr>
              <a:t>Ляпунов </a:t>
            </a:r>
            <a:r>
              <a:rPr lang="ru-RU" sz="1800" b="1" dirty="0" smtClean="0"/>
              <a:t>(1911 – 1973). Он  не только храбро воевал, но и внес много ценного в правила стрельбы, которые увеличили ее эффективность</a:t>
            </a:r>
          </a:p>
        </p:txBody>
      </p:sp>
      <p:pic>
        <p:nvPicPr>
          <p:cNvPr id="16388" name="Рисунок 5" descr="http://www.soran1957.ru/Default.aspx?r=medium&amp;u=iiss://PA_folders24-59@iis.nsk.su/0001/0002/0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04864"/>
            <a:ext cx="2808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6165304"/>
            <a:ext cx="72739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http://archives.karelia.ru/nark/projects/mosaic/img/huge/2258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67234" y="1700808"/>
            <a:ext cx="3268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288" y="836613"/>
            <a:ext cx="3671887" cy="581025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rgbClr val="FF0000"/>
                </a:solidFill>
              </a:rPr>
              <a:t>Ю.В. </a:t>
            </a:r>
            <a:r>
              <a:rPr lang="ru-RU" sz="3500" b="1" dirty="0" err="1" smtClean="0">
                <a:solidFill>
                  <a:srgbClr val="FF0000"/>
                </a:solidFill>
              </a:rPr>
              <a:t>Линник</a:t>
            </a:r>
            <a:endParaRPr lang="ru-RU" sz="3500" dirty="0" smtClean="0">
              <a:solidFill>
                <a:srgbClr val="FF0000"/>
              </a:solidFill>
            </a:endParaRPr>
          </a:p>
        </p:txBody>
      </p:sp>
      <p:sp>
        <p:nvSpPr>
          <p:cNvPr id="17411" name="Содержимое 6"/>
          <p:cNvSpPr>
            <a:spLocks noGrp="1"/>
          </p:cNvSpPr>
          <p:nvPr>
            <p:ph idx="4294967295"/>
          </p:nvPr>
        </p:nvSpPr>
        <p:spPr>
          <a:xfrm>
            <a:off x="3743647" y="1772816"/>
            <a:ext cx="5076825" cy="28368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800" b="1" dirty="0" smtClean="0"/>
              <a:t>Участвовал в тяжелых боях за  Ленинград. Впоследствии стал академиком и получил широкое международное признание. </a:t>
            </a:r>
          </a:p>
        </p:txBody>
      </p:sp>
      <p:pic>
        <p:nvPicPr>
          <p:cNvPr id="17412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26035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475" y="6093296"/>
            <a:ext cx="72739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://www.avtolikbez.ru/vardata/modules/phorum/images/1858152691/163561/orig.jpeg"/>
          <p:cNvPicPr>
            <a:picLocks noChangeAspect="1" noChangeArrowheads="1"/>
          </p:cNvPicPr>
          <p:nvPr/>
        </p:nvPicPr>
        <p:blipFill>
          <a:blip r:embed="rId5"/>
          <a:srcRect l="24902" t="10916" r="6390" b="9944"/>
          <a:stretch>
            <a:fillRect/>
          </a:stretch>
        </p:blipFill>
        <p:spPr bwMode="auto">
          <a:xfrm>
            <a:off x="5291211" y="3501008"/>
            <a:ext cx="30972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4"/>
          <p:cNvSpPr>
            <a:spLocks noChangeArrowheads="1"/>
          </p:cNvSpPr>
          <p:nvPr/>
        </p:nvSpPr>
        <p:spPr bwMode="auto">
          <a:xfrm>
            <a:off x="287288" y="5085184"/>
            <a:ext cx="3276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400" b="1" dirty="0"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Calibri" pitchFamily="34" charset="0"/>
              </a:rPr>
              <a:t>Ю.В.ЛИННИК  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Calibri" pitchFamily="34" charset="0"/>
              </a:rPr>
              <a:t>(1915 – 1972)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0825" y="765175"/>
            <a:ext cx="5483225" cy="1143000"/>
          </a:xfrm>
        </p:spPr>
        <p:txBody>
          <a:bodyPr/>
          <a:lstStyle/>
          <a:p>
            <a:pPr eaLnBrk="1" hangingPunct="1"/>
            <a:r>
              <a:rPr lang="ru-RU" sz="3500" b="1" dirty="0" err="1" smtClean="0">
                <a:solidFill>
                  <a:srgbClr val="FF0000"/>
                </a:solidFill>
              </a:rPr>
              <a:t>Н.Б.Веденисов</a:t>
            </a:r>
            <a:r>
              <a:rPr lang="ru-RU" sz="3500" b="1" dirty="0" smtClean="0">
                <a:solidFill>
                  <a:srgbClr val="FF0000"/>
                </a:solidFill>
              </a:rPr>
              <a:t> (1905-1941)</a:t>
            </a:r>
          </a:p>
        </p:txBody>
      </p:sp>
      <p:sp>
        <p:nvSpPr>
          <p:cNvPr id="18434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9388" y="2133600"/>
            <a:ext cx="5580062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   Перед началом войны стал доцентом Артиллерийской академии. 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Ушел на войну ополченцем, несмотря на освобождение, и незадолго после этого после тяжелых боев под Ельней попал в фашистский плен, где умер от ран.</a:t>
            </a:r>
          </a:p>
        </p:txBody>
      </p:sp>
      <p:pic>
        <p:nvPicPr>
          <p:cNvPr id="18435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165850"/>
            <a:ext cx="72739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5888"/>
            <a:ext cx="72723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9" descr="&amp;Bcy;. &amp;Ncy;. &amp;Vcy;&amp;iecy;&amp;dcy;&amp;iecy;&amp;ncy;&amp;icy;&amp;scy;&amp;ocy;&amp;vcy;.jpg"/>
          <p:cNvSpPr>
            <a:spLocks noChangeAspect="1" noChangeArrowheads="1"/>
          </p:cNvSpPr>
          <p:nvPr/>
        </p:nvSpPr>
        <p:spPr bwMode="auto">
          <a:xfrm>
            <a:off x="3619500" y="1900238"/>
            <a:ext cx="1905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10" descr="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2349500"/>
            <a:ext cx="215989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eltkrieg2.de/Geschichte/Chronik/1940/03/Bilder/WW2-Chronology-088-px80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356100" y="3717032"/>
            <a:ext cx="36004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388" y="1196752"/>
            <a:ext cx="4032250" cy="5184775"/>
          </a:xfrm>
        </p:spPr>
        <p:txBody>
          <a:bodyPr/>
          <a:lstStyle/>
          <a:p>
            <a:pPr marL="34925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100" b="1" dirty="0" smtClean="0"/>
              <a:t>Мы должны быть благодарны сильной выдержке, самоотверженности и верности Отчизне, которую проявили математики – воины. Однако нельзя забывать и о другом вкладе математиков в годы Великой Отечественной Войны. Этот вклад состоит из особых знаний и умений, которыми обладали ученые – математики.</a:t>
            </a:r>
            <a:r>
              <a:rPr lang="ru-RU" sz="2100" dirty="0" smtClean="0"/>
              <a:t> </a:t>
            </a:r>
          </a:p>
        </p:txBody>
      </p:sp>
      <p:pic>
        <p:nvPicPr>
          <p:cNvPr id="19459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165304"/>
            <a:ext cx="72739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http://www.automodels.com.ua/img/gals/689/foto_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24744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www.ww2history.ru/uploads/2006/1303135305_1-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7032"/>
            <a:ext cx="4009400" cy="230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http://allaircraft.ru/uploads/posts/2012-06/1339148117_mig3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052736"/>
            <a:ext cx="4009807" cy="18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7950" y="692150"/>
            <a:ext cx="4392613" cy="4681538"/>
          </a:xfrm>
        </p:spPr>
        <p:txBody>
          <a:bodyPr/>
          <a:lstStyle/>
          <a:p>
            <a:pPr marL="179388" eaLnBrk="1" hangingPunct="1">
              <a:spcBef>
                <a:spcPct val="0"/>
              </a:spcBef>
            </a:pPr>
            <a:r>
              <a:rPr lang="ru-RU" sz="1800" b="1" dirty="0" smtClean="0"/>
              <a:t>Достижения блестящих результатов в деле усовершенствования боевых самолетов, позволило А.С. Яковлеву и С.А. Лавочкину создать грозные истребители, Н.Н. Поликарпову и В.М. </a:t>
            </a:r>
            <a:r>
              <a:rPr lang="ru-RU" sz="1800" b="1" dirty="0" err="1" smtClean="0"/>
              <a:t>Петлякову</a:t>
            </a:r>
            <a:r>
              <a:rPr lang="ru-RU" sz="1800" b="1" dirty="0" smtClean="0"/>
              <a:t> – мощные бомбардировщики.</a:t>
            </a:r>
          </a:p>
          <a:p>
            <a:pPr marL="179388" eaLnBrk="1" hangingPunct="1">
              <a:spcBef>
                <a:spcPct val="0"/>
              </a:spcBef>
            </a:pPr>
            <a:endParaRPr lang="ru-RU" sz="1800" b="1" dirty="0" smtClean="0"/>
          </a:p>
          <a:p>
            <a:pPr marL="179388" eaLnBrk="1" hangingPunct="1">
              <a:spcBef>
                <a:spcPct val="0"/>
              </a:spcBef>
            </a:pPr>
            <a:r>
              <a:rPr lang="ru-RU" sz="1800" b="1" dirty="0" smtClean="0"/>
              <a:t>М.В. Келдыш изучил и нашел способы предупреждения возникновения вибраций скоростных самолетов, что позволило избегать авиакатастроф. Разработаны таблицы бомбометания для тихоходных самолетов, служивших ночными бомбардировщиками.</a:t>
            </a:r>
          </a:p>
        </p:txBody>
      </p:sp>
      <p:pic>
        <p:nvPicPr>
          <p:cNvPr id="20484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6264101"/>
            <a:ext cx="7272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4" descr="http://www.tomportal.ru/uploads/posts/2010-04/1272077634_0_1d17f_a1ce2224_xl.jpg"/>
          <p:cNvPicPr>
            <a:picLocks noChangeAspect="1" noChangeArrowheads="1"/>
          </p:cNvPicPr>
          <p:nvPr/>
        </p:nvPicPr>
        <p:blipFill>
          <a:blip r:embed="rId3"/>
          <a:srcRect t="4070" b="21053"/>
          <a:stretch>
            <a:fillRect/>
          </a:stretch>
        </p:blipFill>
        <p:spPr bwMode="auto">
          <a:xfrm>
            <a:off x="4140200" y="3284984"/>
            <a:ext cx="45434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20688"/>
            <a:ext cx="5508625" cy="5400675"/>
          </a:xfrm>
        </p:spPr>
        <p:txBody>
          <a:bodyPr/>
          <a:lstStyle/>
          <a:p>
            <a:pPr marL="71438" indent="-250825" eaLnBrk="1" hangingPunct="1">
              <a:spcBef>
                <a:spcPct val="0"/>
              </a:spcBef>
            </a:pPr>
            <a:r>
              <a:rPr lang="ru-RU" sz="1800" b="1" dirty="0" smtClean="0"/>
              <a:t>Выдающийся математик </a:t>
            </a:r>
            <a:r>
              <a:rPr lang="ru-RU" sz="1800" b="1" dirty="0" smtClean="0">
                <a:solidFill>
                  <a:srgbClr val="FF0000"/>
                </a:solidFill>
              </a:rPr>
              <a:t>А. Н. Крылов</a:t>
            </a:r>
            <a:r>
              <a:rPr lang="ru-RU" sz="1800" b="1" dirty="0" smtClean="0"/>
              <a:t> изучал теорию качки корабля, создал таблицу непотопляемости, которая была использована нашими Военно – Морскими силами: использование таких таблиц спасло жизнь многих людей. </a:t>
            </a:r>
          </a:p>
          <a:p>
            <a:pPr marL="71438" indent="-250825" eaLnBrk="1" hangingPunct="1">
              <a:spcBef>
                <a:spcPct val="0"/>
              </a:spcBef>
            </a:pPr>
            <a:endParaRPr lang="ru-RU" sz="1800" b="1" dirty="0" smtClean="0"/>
          </a:p>
        </p:txBody>
      </p:sp>
      <p:pic>
        <p:nvPicPr>
          <p:cNvPr id="22540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0"/>
            <a:ext cx="7272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093296"/>
            <a:ext cx="72723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 descr="http://www.smtu.ru/korfak/smk/smk_images/history/kryl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636912"/>
            <a:ext cx="25098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77468"/>
              </p:ext>
            </p:extLst>
          </p:nvPr>
        </p:nvGraphicFramePr>
        <p:xfrm>
          <a:off x="-180975" y="2060848"/>
          <a:ext cx="5761038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Диаграмма" r:id="rId6" imgW="5781675" imgH="3886403" progId="MSGraph.Chart.8">
                  <p:embed followColorScheme="full"/>
                </p:oleObj>
              </mc:Choice>
              <mc:Fallback>
                <p:oleObj name="Диаграмма" r:id="rId6" imgW="5781675" imgH="3886403" progId="MSGraph.Chart.8">
                  <p:embed followColorScheme="full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2060848"/>
                        <a:ext cx="5761038" cy="387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dic.academic.ru/pictures/bse/jpg/0215665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4" y="3861048"/>
            <a:ext cx="3587510" cy="201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Содержимое 2"/>
          <p:cNvSpPr>
            <a:spLocks noGrp="1"/>
          </p:cNvSpPr>
          <p:nvPr>
            <p:ph sz="half" idx="4294967295"/>
          </p:nvPr>
        </p:nvSpPr>
        <p:spPr>
          <a:xfrm>
            <a:off x="107950" y="1268760"/>
            <a:ext cx="5040313" cy="4895850"/>
          </a:xfrm>
        </p:spPr>
        <p:txBody>
          <a:bodyPr/>
          <a:lstStyle/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/>
              <a:t> Труды академика </a:t>
            </a:r>
            <a:r>
              <a:rPr lang="ru-RU" sz="1800" b="1" dirty="0" smtClean="0">
                <a:solidFill>
                  <a:srgbClr val="FF0000"/>
                </a:solidFill>
              </a:rPr>
              <a:t>А.Н. Колмогорова</a:t>
            </a:r>
            <a:r>
              <a:rPr lang="ru-RU" sz="1800" b="1" dirty="0" smtClean="0"/>
              <a:t> помогли повысить меткость стрельбы и  увеличить эффектность действия артиллерии.</a:t>
            </a:r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>
                <a:solidFill>
                  <a:schemeClr val="folHlink"/>
                </a:solidFill>
              </a:rPr>
              <a:t>А.А. Ильюшин</a:t>
            </a:r>
            <a:r>
              <a:rPr lang="ru-RU" sz="1800" b="1" dirty="0" smtClean="0"/>
              <a:t> и </a:t>
            </a:r>
            <a:r>
              <a:rPr lang="ru-RU" sz="1800" b="1" dirty="0" smtClean="0">
                <a:solidFill>
                  <a:schemeClr val="folHlink"/>
                </a:solidFill>
              </a:rPr>
              <a:t>М.А. Лаврентьев</a:t>
            </a:r>
            <a:r>
              <a:rPr lang="ru-RU" sz="1800" b="1" dirty="0" smtClean="0"/>
              <a:t> создавали боевые снаряды и мины. </a:t>
            </a:r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/>
              <a:t> Настоящий научный подвиг совершил </a:t>
            </a:r>
            <a:r>
              <a:rPr lang="ru-RU" sz="1800" b="1" dirty="0" smtClean="0">
                <a:solidFill>
                  <a:schemeClr val="folHlink"/>
                </a:solidFill>
              </a:rPr>
              <a:t>Н.Д. Зелинский</a:t>
            </a:r>
            <a:r>
              <a:rPr lang="ru-RU" sz="1800" b="1" dirty="0" smtClean="0"/>
              <a:t>. Он изобрел противогаз.</a:t>
            </a:r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800" b="1" dirty="0" smtClean="0"/>
              <a:t> В военные годы было создано победное оружие – пулемет, всем нам известный как «Катюша».</a:t>
            </a:r>
            <a:r>
              <a:rPr lang="ru-RU" sz="1800" dirty="0" smtClean="0"/>
              <a:t> </a:t>
            </a: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  <a:p>
            <a:pPr marL="107950" indent="-71438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800" b="1" dirty="0" smtClean="0"/>
          </a:p>
        </p:txBody>
      </p:sp>
      <p:pic>
        <p:nvPicPr>
          <p:cNvPr id="23555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7272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g1.liveinternet.ru/images/attach/c/8/100/691/100691421_0_436bd_d6682726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93296"/>
            <a:ext cx="72723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http://legacy.futura-sciences.com/typo3temp/pics/8ca8a288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980728"/>
            <a:ext cx="1873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655</TotalTime>
  <Words>596</Words>
  <Application>Microsoft Office PowerPoint</Application>
  <PresentationFormat>Экран (4:3)</PresentationFormat>
  <Paragraphs>57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Салют</vt:lpstr>
      <vt:lpstr>Диаграмма</vt:lpstr>
      <vt:lpstr>Математики в годы  Великой Отечественной войны</vt:lpstr>
      <vt:lpstr>Презентация PowerPoint</vt:lpstr>
      <vt:lpstr>А.А. Ляпунов                    </vt:lpstr>
      <vt:lpstr>Ю.В. Линник</vt:lpstr>
      <vt:lpstr>Н.Б.Веденисов (1905-1941)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Вклад  математиков в победу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КТС</cp:lastModifiedBy>
  <cp:revision>81</cp:revision>
  <dcterms:created xsi:type="dcterms:W3CDTF">2013-11-22T10:13:55Z</dcterms:created>
  <dcterms:modified xsi:type="dcterms:W3CDTF">2016-01-07T21:55:42Z</dcterms:modified>
</cp:coreProperties>
</file>