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89" r:id="rId4"/>
    <p:sldId id="282" r:id="rId5"/>
    <p:sldId id="265" r:id="rId6"/>
    <p:sldId id="256" r:id="rId7"/>
    <p:sldId id="257" r:id="rId8"/>
    <p:sldId id="258" r:id="rId9"/>
    <p:sldId id="259" r:id="rId10"/>
    <p:sldId id="260" r:id="rId11"/>
    <p:sldId id="261" r:id="rId12"/>
    <p:sldId id="263" r:id="rId13"/>
    <p:sldId id="264" r:id="rId14"/>
    <p:sldId id="262" r:id="rId15"/>
    <p:sldId id="281" r:id="rId16"/>
    <p:sldId id="268" r:id="rId17"/>
    <p:sldId id="285" r:id="rId18"/>
    <p:sldId id="286" r:id="rId19"/>
    <p:sldId id="271" r:id="rId20"/>
    <p:sldId id="290" r:id="rId21"/>
    <p:sldId id="269" r:id="rId22"/>
    <p:sldId id="273" r:id="rId23"/>
    <p:sldId id="284" r:id="rId24"/>
    <p:sldId id="287" r:id="rId25"/>
    <p:sldId id="283" r:id="rId26"/>
    <p:sldId id="292" r:id="rId27"/>
    <p:sldId id="274" r:id="rId28"/>
    <p:sldId id="291" r:id="rId29"/>
    <p:sldId id="275" r:id="rId30"/>
    <p:sldId id="27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5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90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9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8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90110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42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05781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406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0755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09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872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25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414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520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09221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642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564519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915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29575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92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409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783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839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1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74083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EFAC9"/>
                </a:solidFill>
              </a:rPr>
              <a:pPr/>
              <a:t>18.03.2017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44481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5.JPG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7.wmf"/><Relationship Id="rId4" Type="http://schemas.openxmlformats.org/officeDocument/2006/relationships/slide" Target="slide12.xml"/><Relationship Id="rId9" Type="http://schemas.openxmlformats.org/officeDocument/2006/relationships/oleObject" Target="../embeddings/oleObject28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5.JP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11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10" Type="http://schemas.openxmlformats.org/officeDocument/2006/relationships/image" Target="../media/image8.w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4.JP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4" Type="http://schemas.openxmlformats.org/officeDocument/2006/relationships/slide" Target="slide12.xml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9.JP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7.wmf"/><Relationship Id="rId4" Type="http://schemas.openxmlformats.org/officeDocument/2006/relationships/slide" Target="slide12.xml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24.JPG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20.wmf"/><Relationship Id="rId10" Type="http://schemas.openxmlformats.org/officeDocument/2006/relationships/image" Target="../media/image22.wmf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9.JPG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7.wmf"/><Relationship Id="rId4" Type="http://schemas.openxmlformats.org/officeDocument/2006/relationships/slide" Target="slide12.xml"/><Relationship Id="rId9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4.JPG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2.wmf"/><Relationship Id="rId4" Type="http://schemas.openxmlformats.org/officeDocument/2006/relationships/slide" Target="slide12.xml"/><Relationship Id="rId9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2535" y="334301"/>
            <a:ext cx="51389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Классная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5453" y="30125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23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19433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566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5141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27837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6038849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15423" y="226964"/>
              <a:ext cx="7913154" cy="2489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7. Какое из данных чисел кратно 20?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374454" y="4797152"/>
            <a:ext cx="2088232" cy="648072"/>
            <a:chOff x="2374454" y="4797152"/>
            <a:chExt cx="2088232" cy="648072"/>
          </a:xfrm>
        </p:grpSpPr>
        <p:sp>
          <p:nvSpPr>
            <p:cNvPr id="15" name="Скругленный прямоугольник 14">
              <a:hlinkClick r:id="rId4" action="ppaction://hlinksldjump"/>
            </p:cNvPr>
            <p:cNvSpPr/>
            <p:nvPr/>
          </p:nvSpPr>
          <p:spPr>
            <a:xfrm>
              <a:off x="2374454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6" name="Объект 15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041930"/>
                </p:ext>
              </p:extLst>
            </p:nvPr>
          </p:nvGraphicFramePr>
          <p:xfrm>
            <a:off x="3071813" y="4797425"/>
            <a:ext cx="692150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4" name="Формула" r:id="rId5" imgW="203040" imgH="177480" progId="Equation.3">
                    <p:embed/>
                  </p:oleObj>
                </mc:Choice>
                <mc:Fallback>
                  <p:oleObj name="Формула" r:id="rId5" imgW="2030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1813" y="4797425"/>
                          <a:ext cx="692150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Группа 16"/>
          <p:cNvGrpSpPr/>
          <p:nvPr/>
        </p:nvGrpSpPr>
        <p:grpSpPr>
          <a:xfrm>
            <a:off x="4630579" y="4797152"/>
            <a:ext cx="2088232" cy="648072"/>
            <a:chOff x="4630579" y="4797152"/>
            <a:chExt cx="2088232" cy="648072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630579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9" name="Объект 18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17426453"/>
                </p:ext>
              </p:extLst>
            </p:nvPr>
          </p:nvGraphicFramePr>
          <p:xfrm>
            <a:off x="5238750" y="4803775"/>
            <a:ext cx="873125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5" name="Формула" r:id="rId7" imgW="253800" imgH="177480" progId="Equation.3">
                    <p:embed/>
                  </p:oleObj>
                </mc:Choice>
                <mc:Fallback>
                  <p:oleObj name="Формула" r:id="rId7" imgW="253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8750" y="4803775"/>
                          <a:ext cx="873125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Группа 19"/>
          <p:cNvGrpSpPr/>
          <p:nvPr/>
        </p:nvGrpSpPr>
        <p:grpSpPr>
          <a:xfrm>
            <a:off x="6898829" y="4797152"/>
            <a:ext cx="2088232" cy="648072"/>
            <a:chOff x="6898829" y="4797152"/>
            <a:chExt cx="2088232" cy="648072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898829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2" name="Объект 21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3489993"/>
                </p:ext>
              </p:extLst>
            </p:nvPr>
          </p:nvGraphicFramePr>
          <p:xfrm>
            <a:off x="7488238" y="4805363"/>
            <a:ext cx="869950" cy="639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6" name="Формула" r:id="rId9" imgW="253800" imgH="177480" progId="Equation.3">
                    <p:embed/>
                  </p:oleObj>
                </mc:Choice>
                <mc:Fallback>
                  <p:oleObj name="Формула" r:id="rId9" imgW="253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8238" y="4805363"/>
                          <a:ext cx="869950" cy="6397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Группа 22"/>
          <p:cNvGrpSpPr/>
          <p:nvPr/>
        </p:nvGrpSpPr>
        <p:grpSpPr>
          <a:xfrm>
            <a:off x="117029" y="4797152"/>
            <a:ext cx="2088232" cy="655911"/>
            <a:chOff x="117029" y="4797152"/>
            <a:chExt cx="2088232" cy="655911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117029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5" name="Объект 24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252256"/>
                </p:ext>
              </p:extLst>
            </p:nvPr>
          </p:nvGraphicFramePr>
          <p:xfrm>
            <a:off x="847725" y="4811713"/>
            <a:ext cx="617538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7" name="Формула" r:id="rId11" imgW="177480" imgH="177480" progId="Equation.3">
                    <p:embed/>
                  </p:oleObj>
                </mc:Choice>
                <mc:Fallback>
                  <p:oleObj name="Формула" r:id="rId11" imgW="1774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7725" y="4811713"/>
                          <a:ext cx="617538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1288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9433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566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95141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7837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6038849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7033079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15423" y="226964"/>
              <a:ext cx="7913154" cy="2489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Молодцы!</a:t>
              </a:r>
            </a:p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Вы отгадали слово!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2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15423" y="226964"/>
              <a:ext cx="7913154" cy="2489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Вы ошиблись.</a:t>
              </a:r>
            </a:p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Выберите другой ответ!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3731146" y="3812629"/>
            <a:ext cx="1741715" cy="1368152"/>
          </a:xfrm>
          <a:prstGeom prst="actionButtonReturn">
            <a:avLst/>
          </a:prstGeom>
          <a:solidFill>
            <a:schemeClr val="tx2">
              <a:lumMod val="20000"/>
              <a:lumOff val="80000"/>
              <a:alpha val="79000"/>
            </a:schemeClr>
          </a:solidFill>
          <a:ln cap="rnd">
            <a:solidFill>
              <a:schemeClr val="tx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27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"/>
          <p:cNvSpPr/>
          <p:nvPr/>
        </p:nvSpPr>
        <p:spPr>
          <a:xfrm>
            <a:off x="6785012" y="1482916"/>
            <a:ext cx="2250195" cy="2286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"/>
          <p:cNvSpPr/>
          <p:nvPr/>
        </p:nvSpPr>
        <p:spPr>
          <a:xfrm>
            <a:off x="6785012" y="3768916"/>
            <a:ext cx="2250195" cy="312577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9152" y="3584093"/>
            <a:ext cx="613220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8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</a:t>
            </a:r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показатель, примета, знак по </a:t>
            </a:r>
            <a:r>
              <a:rPr lang="ru-RU" sz="28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оторым можно узнать, определить что-нибудь. </a:t>
            </a:r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делимости. Признаки весны. Признаки нетерпения. Без признаков жизни</a:t>
            </a:r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4169" y="332656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9152" y="373690"/>
            <a:ext cx="8873779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3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Ожегов Сергей Иванович</a:t>
            </a:r>
            <a:endParaRPr lang="ru-RU" sz="53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976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096174" y="1980282"/>
            <a:ext cx="7276645" cy="4299332"/>
          </a:xfrm>
        </p:spPr>
        <p:txBody>
          <a:bodyPr>
            <a:noAutofit/>
          </a:bodyPr>
          <a:lstStyle/>
          <a:p>
            <a:pPr algn="l"/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быстро хотя бы один делитель числа 3 793 856;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хотя бы одно семизначное число, кратное числу 5;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выполняя деления узнать, делится ли число 425280 на 12;</a:t>
            </a:r>
          </a:p>
          <a:p>
            <a:pPr marL="457200" indent="-457200" algn="l">
              <a:buFont typeface="Arial" pitchFamily="34" charset="0"/>
              <a:buChar char="•"/>
            </a:pP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2536" y="334301"/>
            <a:ext cx="51389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Классная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5453" y="30125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97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4000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0" name="Group 172"/>
          <p:cNvGrpSpPr>
            <a:grpSpLocks/>
          </p:cNvGrpSpPr>
          <p:nvPr/>
        </p:nvGrpSpPr>
        <p:grpSpPr bwMode="auto">
          <a:xfrm>
            <a:off x="1512756" y="739775"/>
            <a:ext cx="1439863" cy="457200"/>
            <a:chOff x="828" y="466"/>
            <a:chExt cx="907" cy="288"/>
          </a:xfrm>
        </p:grpSpPr>
        <p:grpSp>
          <p:nvGrpSpPr>
            <p:cNvPr id="2" name="Group 17"/>
            <p:cNvGrpSpPr>
              <a:grpSpLocks/>
            </p:cNvGrpSpPr>
            <p:nvPr/>
          </p:nvGrpSpPr>
          <p:grpSpPr bwMode="auto">
            <a:xfrm>
              <a:off x="1145" y="566"/>
              <a:ext cx="91" cy="88"/>
              <a:chOff x="884" y="618"/>
              <a:chExt cx="182" cy="136"/>
            </a:xfrm>
          </p:grpSpPr>
          <p:sp>
            <p:nvSpPr>
              <p:cNvPr id="3" name="Line 15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" name="Line 16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145"/>
            <p:cNvGrpSpPr>
              <a:grpSpLocks/>
            </p:cNvGrpSpPr>
            <p:nvPr/>
          </p:nvGrpSpPr>
          <p:grpSpPr bwMode="auto">
            <a:xfrm>
              <a:off x="828" y="466"/>
              <a:ext cx="907" cy="288"/>
              <a:chOff x="828" y="466"/>
              <a:chExt cx="907" cy="288"/>
            </a:xfrm>
          </p:grpSpPr>
          <p:sp>
            <p:nvSpPr>
              <p:cNvPr id="6" name="Text Box 5"/>
              <p:cNvSpPr txBox="1">
                <a:spLocks noChangeArrowheads="1"/>
              </p:cNvSpPr>
              <p:nvPr/>
            </p:nvSpPr>
            <p:spPr bwMode="auto">
              <a:xfrm>
                <a:off x="828" y="466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2400" b="1"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  <p:sp>
            <p:nvSpPr>
              <p:cNvPr id="7" name="Text Box 18"/>
              <p:cNvSpPr txBox="1">
                <a:spLocks noChangeArrowheads="1"/>
              </p:cNvSpPr>
              <p:nvPr/>
            </p:nvSpPr>
            <p:spPr bwMode="auto">
              <a:xfrm>
                <a:off x="1327" y="466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2732279" y="739775"/>
            <a:ext cx="665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2732279" y="1317625"/>
            <a:ext cx="665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8" name="Group 180"/>
          <p:cNvGrpSpPr>
            <a:grpSpLocks/>
          </p:cNvGrpSpPr>
          <p:nvPr/>
        </p:nvGrpSpPr>
        <p:grpSpPr bwMode="auto">
          <a:xfrm>
            <a:off x="1512756" y="1317625"/>
            <a:ext cx="1439863" cy="457200"/>
            <a:chOff x="828" y="830"/>
            <a:chExt cx="907" cy="288"/>
          </a:xfrm>
        </p:grpSpPr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1145" y="930"/>
              <a:ext cx="91" cy="88"/>
              <a:chOff x="884" y="618"/>
              <a:chExt cx="182" cy="136"/>
            </a:xfrm>
          </p:grpSpPr>
          <p:sp>
            <p:nvSpPr>
              <p:cNvPr id="9" name="Line 24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Line 25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" name="Group 146"/>
            <p:cNvGrpSpPr>
              <a:grpSpLocks/>
            </p:cNvGrpSpPr>
            <p:nvPr/>
          </p:nvGrpSpPr>
          <p:grpSpPr bwMode="auto">
            <a:xfrm>
              <a:off x="828" y="830"/>
              <a:ext cx="907" cy="288"/>
              <a:chOff x="828" y="830"/>
              <a:chExt cx="907" cy="288"/>
            </a:xfrm>
          </p:grpSpPr>
          <p:sp>
            <p:nvSpPr>
              <p:cNvPr id="12" name="Text Box 22"/>
              <p:cNvSpPr txBox="1">
                <a:spLocks noChangeArrowheads="1"/>
              </p:cNvSpPr>
              <p:nvPr/>
            </p:nvSpPr>
            <p:spPr bwMode="auto">
              <a:xfrm>
                <a:off x="828" y="830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 Box 26"/>
              <p:cNvSpPr txBox="1">
                <a:spLocks noChangeArrowheads="1"/>
              </p:cNvSpPr>
              <p:nvPr/>
            </p:nvSpPr>
            <p:spPr bwMode="auto">
              <a:xfrm>
                <a:off x="1327" y="830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2229" name="Group 181"/>
          <p:cNvGrpSpPr>
            <a:grpSpLocks/>
          </p:cNvGrpSpPr>
          <p:nvPr/>
        </p:nvGrpSpPr>
        <p:grpSpPr bwMode="auto">
          <a:xfrm>
            <a:off x="1512756" y="1897063"/>
            <a:ext cx="1439863" cy="457200"/>
            <a:chOff x="828" y="1195"/>
            <a:chExt cx="907" cy="288"/>
          </a:xfrm>
        </p:grpSpPr>
        <p:grpSp>
          <p:nvGrpSpPr>
            <p:cNvPr id="2209" name="Group 30"/>
            <p:cNvGrpSpPr>
              <a:grpSpLocks/>
            </p:cNvGrpSpPr>
            <p:nvPr/>
          </p:nvGrpSpPr>
          <p:grpSpPr bwMode="auto">
            <a:xfrm>
              <a:off x="1145" y="1295"/>
              <a:ext cx="91" cy="88"/>
              <a:chOff x="884" y="618"/>
              <a:chExt cx="182" cy="136"/>
            </a:xfrm>
          </p:grpSpPr>
          <p:sp>
            <p:nvSpPr>
              <p:cNvPr id="14" name="Line 31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Line 32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210" name="Text Box 29"/>
            <p:cNvSpPr txBox="1">
              <a:spLocks noChangeArrowheads="1"/>
            </p:cNvSpPr>
            <p:nvPr/>
          </p:nvSpPr>
          <p:spPr bwMode="auto">
            <a:xfrm>
              <a:off x="828" y="1195"/>
              <a:ext cx="3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1327" y="1195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2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2732279" y="1897063"/>
            <a:ext cx="655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1" name="Group 173"/>
          <p:cNvGrpSpPr>
            <a:grpSpLocks/>
          </p:cNvGrpSpPr>
          <p:nvPr/>
        </p:nvGrpSpPr>
        <p:grpSpPr bwMode="auto">
          <a:xfrm>
            <a:off x="1512756" y="2476500"/>
            <a:ext cx="1439863" cy="457200"/>
            <a:chOff x="828" y="1560"/>
            <a:chExt cx="907" cy="288"/>
          </a:xfrm>
        </p:grpSpPr>
        <p:grpSp>
          <p:nvGrpSpPr>
            <p:cNvPr id="17" name="Group 37"/>
            <p:cNvGrpSpPr>
              <a:grpSpLocks/>
            </p:cNvGrpSpPr>
            <p:nvPr/>
          </p:nvGrpSpPr>
          <p:grpSpPr bwMode="auto">
            <a:xfrm>
              <a:off x="1145" y="1660"/>
              <a:ext cx="91" cy="88"/>
              <a:chOff x="884" y="618"/>
              <a:chExt cx="182" cy="136"/>
            </a:xfrm>
          </p:grpSpPr>
          <p:sp>
            <p:nvSpPr>
              <p:cNvPr id="2207" name="Line 38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08" name="Line 39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204" name="Group 148"/>
            <p:cNvGrpSpPr>
              <a:grpSpLocks/>
            </p:cNvGrpSpPr>
            <p:nvPr/>
          </p:nvGrpSpPr>
          <p:grpSpPr bwMode="auto">
            <a:xfrm>
              <a:off x="828" y="1560"/>
              <a:ext cx="907" cy="288"/>
              <a:chOff x="828" y="1560"/>
              <a:chExt cx="907" cy="288"/>
            </a:xfrm>
          </p:grpSpPr>
          <p:sp>
            <p:nvSpPr>
              <p:cNvPr id="2205" name="Text Box 36"/>
              <p:cNvSpPr txBox="1">
                <a:spLocks noChangeArrowheads="1"/>
              </p:cNvSpPr>
              <p:nvPr/>
            </p:nvSpPr>
            <p:spPr bwMode="auto">
              <a:xfrm>
                <a:off x="828" y="1560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06" name="Text Box 40"/>
              <p:cNvSpPr txBox="1">
                <a:spLocks noChangeArrowheads="1"/>
              </p:cNvSpPr>
              <p:nvPr/>
            </p:nvSpPr>
            <p:spPr bwMode="auto">
              <a:xfrm>
                <a:off x="1327" y="1560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2732279" y="2476500"/>
            <a:ext cx="647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2" name="Group 174"/>
          <p:cNvGrpSpPr>
            <a:grpSpLocks/>
          </p:cNvGrpSpPr>
          <p:nvPr/>
        </p:nvGrpSpPr>
        <p:grpSpPr bwMode="auto">
          <a:xfrm>
            <a:off x="1512756" y="3054350"/>
            <a:ext cx="1439863" cy="457200"/>
            <a:chOff x="828" y="1924"/>
            <a:chExt cx="907" cy="288"/>
          </a:xfrm>
        </p:grpSpPr>
        <p:grpSp>
          <p:nvGrpSpPr>
            <p:cNvPr id="2197" name="Group 44"/>
            <p:cNvGrpSpPr>
              <a:grpSpLocks/>
            </p:cNvGrpSpPr>
            <p:nvPr/>
          </p:nvGrpSpPr>
          <p:grpSpPr bwMode="auto">
            <a:xfrm>
              <a:off x="1145" y="2024"/>
              <a:ext cx="91" cy="88"/>
              <a:chOff x="884" y="618"/>
              <a:chExt cx="182" cy="136"/>
            </a:xfrm>
          </p:grpSpPr>
          <p:sp>
            <p:nvSpPr>
              <p:cNvPr id="2201" name="Line 45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02" name="Line 46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98" name="Group 149"/>
            <p:cNvGrpSpPr>
              <a:grpSpLocks/>
            </p:cNvGrpSpPr>
            <p:nvPr/>
          </p:nvGrpSpPr>
          <p:grpSpPr bwMode="auto">
            <a:xfrm>
              <a:off x="828" y="1924"/>
              <a:ext cx="907" cy="288"/>
              <a:chOff x="828" y="1924"/>
              <a:chExt cx="907" cy="288"/>
            </a:xfrm>
          </p:grpSpPr>
          <p:sp>
            <p:nvSpPr>
              <p:cNvPr id="2199" name="Text Box 43"/>
              <p:cNvSpPr txBox="1">
                <a:spLocks noChangeArrowheads="1"/>
              </p:cNvSpPr>
              <p:nvPr/>
            </p:nvSpPr>
            <p:spPr bwMode="auto">
              <a:xfrm>
                <a:off x="828" y="1924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5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00" name="Text Box 47"/>
              <p:cNvSpPr txBox="1">
                <a:spLocks noChangeArrowheads="1"/>
              </p:cNvSpPr>
              <p:nvPr/>
            </p:nvSpPr>
            <p:spPr bwMode="auto">
              <a:xfrm>
                <a:off x="1327" y="1924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096" name="Text Box 48"/>
          <p:cNvSpPr txBox="1">
            <a:spLocks noChangeArrowheads="1"/>
          </p:cNvSpPr>
          <p:nvPr/>
        </p:nvSpPr>
        <p:spPr bwMode="auto">
          <a:xfrm>
            <a:off x="2732279" y="3054350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3" name="Group 175"/>
          <p:cNvGrpSpPr>
            <a:grpSpLocks/>
          </p:cNvGrpSpPr>
          <p:nvPr/>
        </p:nvGrpSpPr>
        <p:grpSpPr bwMode="auto">
          <a:xfrm>
            <a:off x="1512756" y="3633788"/>
            <a:ext cx="1439863" cy="457200"/>
            <a:chOff x="828" y="2289"/>
            <a:chExt cx="907" cy="288"/>
          </a:xfrm>
        </p:grpSpPr>
        <p:grpSp>
          <p:nvGrpSpPr>
            <p:cNvPr id="18" name="Group 51"/>
            <p:cNvGrpSpPr>
              <a:grpSpLocks/>
            </p:cNvGrpSpPr>
            <p:nvPr/>
          </p:nvGrpSpPr>
          <p:grpSpPr bwMode="auto">
            <a:xfrm>
              <a:off x="1145" y="2389"/>
              <a:ext cx="91" cy="88"/>
              <a:chOff x="884" y="618"/>
              <a:chExt cx="182" cy="136"/>
            </a:xfrm>
          </p:grpSpPr>
          <p:sp>
            <p:nvSpPr>
              <p:cNvPr id="2195" name="Line 52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96" name="Line 53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92" name="Group 150"/>
            <p:cNvGrpSpPr>
              <a:grpSpLocks/>
            </p:cNvGrpSpPr>
            <p:nvPr/>
          </p:nvGrpSpPr>
          <p:grpSpPr bwMode="auto">
            <a:xfrm>
              <a:off x="828" y="2289"/>
              <a:ext cx="907" cy="288"/>
              <a:chOff x="828" y="2289"/>
              <a:chExt cx="907" cy="288"/>
            </a:xfrm>
          </p:grpSpPr>
          <p:sp>
            <p:nvSpPr>
              <p:cNvPr id="2193" name="Text Box 50"/>
              <p:cNvSpPr txBox="1">
                <a:spLocks noChangeArrowheads="1"/>
              </p:cNvSpPr>
              <p:nvPr/>
            </p:nvSpPr>
            <p:spPr bwMode="auto">
              <a:xfrm>
                <a:off x="828" y="2289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6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94" name="Text Box 54"/>
              <p:cNvSpPr txBox="1">
                <a:spLocks noChangeArrowheads="1"/>
              </p:cNvSpPr>
              <p:nvPr/>
            </p:nvSpPr>
            <p:spPr bwMode="auto">
              <a:xfrm>
                <a:off x="1327" y="2289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03" name="Text Box 55"/>
          <p:cNvSpPr txBox="1">
            <a:spLocks noChangeArrowheads="1"/>
          </p:cNvSpPr>
          <p:nvPr/>
        </p:nvSpPr>
        <p:spPr bwMode="auto">
          <a:xfrm>
            <a:off x="2732279" y="3633788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12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4" name="Group 176"/>
          <p:cNvGrpSpPr>
            <a:grpSpLocks/>
          </p:cNvGrpSpPr>
          <p:nvPr/>
        </p:nvGrpSpPr>
        <p:grpSpPr bwMode="auto">
          <a:xfrm>
            <a:off x="1512756" y="4213225"/>
            <a:ext cx="1439863" cy="457200"/>
            <a:chOff x="828" y="2654"/>
            <a:chExt cx="907" cy="288"/>
          </a:xfrm>
        </p:grpSpPr>
        <p:grpSp>
          <p:nvGrpSpPr>
            <p:cNvPr id="19" name="Group 58"/>
            <p:cNvGrpSpPr>
              <a:grpSpLocks/>
            </p:cNvGrpSpPr>
            <p:nvPr/>
          </p:nvGrpSpPr>
          <p:grpSpPr bwMode="auto">
            <a:xfrm>
              <a:off x="1145" y="2754"/>
              <a:ext cx="91" cy="88"/>
              <a:chOff x="884" y="618"/>
              <a:chExt cx="182" cy="136"/>
            </a:xfrm>
          </p:grpSpPr>
          <p:sp>
            <p:nvSpPr>
              <p:cNvPr id="2189" name="Line 59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90" name="Line 60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86" name="Group 151"/>
            <p:cNvGrpSpPr>
              <a:grpSpLocks/>
            </p:cNvGrpSpPr>
            <p:nvPr/>
          </p:nvGrpSpPr>
          <p:grpSpPr bwMode="auto">
            <a:xfrm>
              <a:off x="828" y="2654"/>
              <a:ext cx="907" cy="288"/>
              <a:chOff x="828" y="2654"/>
              <a:chExt cx="907" cy="288"/>
            </a:xfrm>
          </p:grpSpPr>
          <p:sp>
            <p:nvSpPr>
              <p:cNvPr id="2187" name="Text Box 57"/>
              <p:cNvSpPr txBox="1">
                <a:spLocks noChangeArrowheads="1"/>
              </p:cNvSpPr>
              <p:nvPr/>
            </p:nvSpPr>
            <p:spPr bwMode="auto">
              <a:xfrm>
                <a:off x="828" y="2654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88" name="Text Box 61"/>
              <p:cNvSpPr txBox="1">
                <a:spLocks noChangeArrowheads="1"/>
              </p:cNvSpPr>
              <p:nvPr/>
            </p:nvSpPr>
            <p:spPr bwMode="auto">
              <a:xfrm>
                <a:off x="1327" y="2654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10" name="Text Box 62"/>
          <p:cNvSpPr txBox="1">
            <a:spLocks noChangeArrowheads="1"/>
          </p:cNvSpPr>
          <p:nvPr/>
        </p:nvSpPr>
        <p:spPr bwMode="auto">
          <a:xfrm>
            <a:off x="2732279" y="4213225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5" name="Group 177"/>
          <p:cNvGrpSpPr>
            <a:grpSpLocks/>
          </p:cNvGrpSpPr>
          <p:nvPr/>
        </p:nvGrpSpPr>
        <p:grpSpPr bwMode="auto">
          <a:xfrm>
            <a:off x="1512756" y="4791075"/>
            <a:ext cx="1439863" cy="457200"/>
            <a:chOff x="828" y="3018"/>
            <a:chExt cx="907" cy="288"/>
          </a:xfrm>
        </p:grpSpPr>
        <p:grpSp>
          <p:nvGrpSpPr>
            <p:cNvPr id="20" name="Group 65"/>
            <p:cNvGrpSpPr>
              <a:grpSpLocks/>
            </p:cNvGrpSpPr>
            <p:nvPr/>
          </p:nvGrpSpPr>
          <p:grpSpPr bwMode="auto">
            <a:xfrm>
              <a:off x="1145" y="3118"/>
              <a:ext cx="91" cy="88"/>
              <a:chOff x="884" y="618"/>
              <a:chExt cx="182" cy="136"/>
            </a:xfrm>
          </p:grpSpPr>
          <p:sp>
            <p:nvSpPr>
              <p:cNvPr id="2183" name="Line 66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84" name="Line 67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80" name="Group 152"/>
            <p:cNvGrpSpPr>
              <a:grpSpLocks/>
            </p:cNvGrpSpPr>
            <p:nvPr/>
          </p:nvGrpSpPr>
          <p:grpSpPr bwMode="auto">
            <a:xfrm>
              <a:off x="828" y="3018"/>
              <a:ext cx="907" cy="288"/>
              <a:chOff x="828" y="3018"/>
              <a:chExt cx="907" cy="288"/>
            </a:xfrm>
          </p:grpSpPr>
          <p:sp>
            <p:nvSpPr>
              <p:cNvPr id="2181" name="Text Box 64"/>
              <p:cNvSpPr txBox="1">
                <a:spLocks noChangeArrowheads="1"/>
              </p:cNvSpPr>
              <p:nvPr/>
            </p:nvSpPr>
            <p:spPr bwMode="auto">
              <a:xfrm>
                <a:off x="828" y="3018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8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82" name="Text Box 68"/>
              <p:cNvSpPr txBox="1">
                <a:spLocks noChangeArrowheads="1"/>
              </p:cNvSpPr>
              <p:nvPr/>
            </p:nvSpPr>
            <p:spPr bwMode="auto">
              <a:xfrm>
                <a:off x="1327" y="3018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2226" name="Group 178"/>
          <p:cNvGrpSpPr>
            <a:grpSpLocks/>
          </p:cNvGrpSpPr>
          <p:nvPr/>
        </p:nvGrpSpPr>
        <p:grpSpPr bwMode="auto">
          <a:xfrm>
            <a:off x="1512756" y="5370513"/>
            <a:ext cx="1439863" cy="457200"/>
            <a:chOff x="828" y="3383"/>
            <a:chExt cx="907" cy="288"/>
          </a:xfrm>
        </p:grpSpPr>
        <p:grpSp>
          <p:nvGrpSpPr>
            <p:cNvPr id="21" name="Group 72"/>
            <p:cNvGrpSpPr>
              <a:grpSpLocks/>
            </p:cNvGrpSpPr>
            <p:nvPr/>
          </p:nvGrpSpPr>
          <p:grpSpPr bwMode="auto">
            <a:xfrm>
              <a:off x="1145" y="3483"/>
              <a:ext cx="91" cy="88"/>
              <a:chOff x="884" y="618"/>
              <a:chExt cx="182" cy="136"/>
            </a:xfrm>
          </p:grpSpPr>
          <p:sp>
            <p:nvSpPr>
              <p:cNvPr id="2177" name="Line 73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78" name="Line 74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74" name="Group 153"/>
            <p:cNvGrpSpPr>
              <a:grpSpLocks/>
            </p:cNvGrpSpPr>
            <p:nvPr/>
          </p:nvGrpSpPr>
          <p:grpSpPr bwMode="auto">
            <a:xfrm>
              <a:off x="828" y="3383"/>
              <a:ext cx="907" cy="288"/>
              <a:chOff x="828" y="3383"/>
              <a:chExt cx="907" cy="288"/>
            </a:xfrm>
          </p:grpSpPr>
          <p:sp>
            <p:nvSpPr>
              <p:cNvPr id="2175" name="Text Box 71"/>
              <p:cNvSpPr txBox="1">
                <a:spLocks noChangeArrowheads="1"/>
              </p:cNvSpPr>
              <p:nvPr/>
            </p:nvSpPr>
            <p:spPr bwMode="auto">
              <a:xfrm>
                <a:off x="828" y="3383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9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76" name="Text Box 75"/>
              <p:cNvSpPr txBox="1">
                <a:spLocks noChangeArrowheads="1"/>
              </p:cNvSpPr>
              <p:nvPr/>
            </p:nvSpPr>
            <p:spPr bwMode="auto">
              <a:xfrm>
                <a:off x="1327" y="3383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24" name="Text Box 76"/>
          <p:cNvSpPr txBox="1">
            <a:spLocks noChangeArrowheads="1"/>
          </p:cNvSpPr>
          <p:nvPr/>
        </p:nvSpPr>
        <p:spPr bwMode="auto">
          <a:xfrm>
            <a:off x="2732279" y="5370513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27" name="Group 179"/>
          <p:cNvGrpSpPr>
            <a:grpSpLocks/>
          </p:cNvGrpSpPr>
          <p:nvPr/>
        </p:nvGrpSpPr>
        <p:grpSpPr bwMode="auto">
          <a:xfrm>
            <a:off x="1368294" y="5949950"/>
            <a:ext cx="1585912" cy="457200"/>
            <a:chOff x="737" y="3748"/>
            <a:chExt cx="999" cy="288"/>
          </a:xfrm>
        </p:grpSpPr>
        <p:grpSp>
          <p:nvGrpSpPr>
            <p:cNvPr id="22" name="Group 79"/>
            <p:cNvGrpSpPr>
              <a:grpSpLocks/>
            </p:cNvGrpSpPr>
            <p:nvPr/>
          </p:nvGrpSpPr>
          <p:grpSpPr bwMode="auto">
            <a:xfrm>
              <a:off x="1145" y="3848"/>
              <a:ext cx="91" cy="88"/>
              <a:chOff x="884" y="618"/>
              <a:chExt cx="182" cy="136"/>
            </a:xfrm>
          </p:grpSpPr>
          <p:sp>
            <p:nvSpPr>
              <p:cNvPr id="2171" name="Line 80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72" name="Line 81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68" name="Group 154"/>
            <p:cNvGrpSpPr>
              <a:grpSpLocks/>
            </p:cNvGrpSpPr>
            <p:nvPr/>
          </p:nvGrpSpPr>
          <p:grpSpPr bwMode="auto">
            <a:xfrm>
              <a:off x="737" y="3748"/>
              <a:ext cx="999" cy="288"/>
              <a:chOff x="737" y="3748"/>
              <a:chExt cx="999" cy="288"/>
            </a:xfrm>
          </p:grpSpPr>
          <p:sp>
            <p:nvSpPr>
              <p:cNvPr id="2169" name="Text Box 78"/>
              <p:cNvSpPr txBox="1">
                <a:spLocks noChangeArrowheads="1"/>
              </p:cNvSpPr>
              <p:nvPr/>
            </p:nvSpPr>
            <p:spPr bwMode="auto">
              <a:xfrm>
                <a:off x="737" y="3748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2400" b="1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70" name="Text Box 82"/>
              <p:cNvSpPr txBox="1">
                <a:spLocks noChangeArrowheads="1"/>
              </p:cNvSpPr>
              <p:nvPr/>
            </p:nvSpPr>
            <p:spPr bwMode="auto">
              <a:xfrm>
                <a:off x="1327" y="3748"/>
                <a:ext cx="40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2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31" name="Text Box 83"/>
          <p:cNvSpPr txBox="1">
            <a:spLocks noChangeArrowheads="1"/>
          </p:cNvSpPr>
          <p:nvPr/>
        </p:nvSpPr>
        <p:spPr bwMode="auto">
          <a:xfrm>
            <a:off x="2733866" y="5949950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7" name="Text Box 89"/>
          <p:cNvSpPr txBox="1">
            <a:spLocks noChangeArrowheads="1"/>
          </p:cNvSpPr>
          <p:nvPr/>
        </p:nvSpPr>
        <p:spPr bwMode="auto">
          <a:xfrm>
            <a:off x="6672167" y="819150"/>
            <a:ext cx="71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3" name="Text Box 95"/>
          <p:cNvSpPr txBox="1">
            <a:spLocks noChangeArrowheads="1"/>
          </p:cNvSpPr>
          <p:nvPr/>
        </p:nvSpPr>
        <p:spPr bwMode="auto">
          <a:xfrm>
            <a:off x="6599142" y="1397000"/>
            <a:ext cx="71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7" name="Text Box 69"/>
          <p:cNvSpPr txBox="1">
            <a:spLocks noChangeArrowheads="1"/>
          </p:cNvSpPr>
          <p:nvPr/>
        </p:nvSpPr>
        <p:spPr bwMode="auto">
          <a:xfrm>
            <a:off x="2732279" y="4791075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33" name="Group 85"/>
          <p:cNvGrpSpPr>
            <a:grpSpLocks/>
          </p:cNvGrpSpPr>
          <p:nvPr/>
        </p:nvGrpSpPr>
        <p:grpSpPr bwMode="auto">
          <a:xfrm>
            <a:off x="5922831" y="981075"/>
            <a:ext cx="144463" cy="139700"/>
            <a:chOff x="884" y="618"/>
            <a:chExt cx="182" cy="136"/>
          </a:xfrm>
        </p:grpSpPr>
        <p:sp>
          <p:nvSpPr>
            <p:cNvPr id="2165" name="Line 86"/>
            <p:cNvSpPr>
              <a:spLocks noChangeShapeType="1"/>
            </p:cNvSpPr>
            <p:nvPr/>
          </p:nvSpPr>
          <p:spPr bwMode="auto">
            <a:xfrm>
              <a:off x="884" y="618"/>
              <a:ext cx="182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66" name="Line 87"/>
            <p:cNvSpPr>
              <a:spLocks noChangeShapeType="1"/>
            </p:cNvSpPr>
            <p:nvPr/>
          </p:nvSpPr>
          <p:spPr bwMode="auto">
            <a:xfrm flipH="1">
              <a:off x="884" y="618"/>
              <a:ext cx="182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03" name="Group 155"/>
          <p:cNvGrpSpPr>
            <a:grpSpLocks/>
          </p:cNvGrpSpPr>
          <p:nvPr/>
        </p:nvGrpSpPr>
        <p:grpSpPr bwMode="auto">
          <a:xfrm>
            <a:off x="5419594" y="819150"/>
            <a:ext cx="1439862" cy="457200"/>
            <a:chOff x="3289" y="516"/>
            <a:chExt cx="907" cy="288"/>
          </a:xfrm>
        </p:grpSpPr>
        <p:sp>
          <p:nvSpPr>
            <p:cNvPr id="2163" name="Text Box 84"/>
            <p:cNvSpPr txBox="1">
              <a:spLocks noChangeArrowheads="1"/>
            </p:cNvSpPr>
            <p:nvPr/>
          </p:nvSpPr>
          <p:spPr bwMode="auto">
            <a:xfrm>
              <a:off x="3289" y="516"/>
              <a:ext cx="3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2400" b="1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164" name="Text Box 88"/>
            <p:cNvSpPr txBox="1">
              <a:spLocks noChangeArrowheads="1"/>
            </p:cNvSpPr>
            <p:nvPr/>
          </p:nvSpPr>
          <p:spPr bwMode="auto">
            <a:xfrm>
              <a:off x="3788" y="516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5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11" name="Group 163"/>
          <p:cNvGrpSpPr>
            <a:grpSpLocks/>
          </p:cNvGrpSpPr>
          <p:nvPr/>
        </p:nvGrpSpPr>
        <p:grpSpPr bwMode="auto">
          <a:xfrm>
            <a:off x="5419594" y="1397000"/>
            <a:ext cx="1439862" cy="457200"/>
            <a:chOff x="3289" y="880"/>
            <a:chExt cx="907" cy="288"/>
          </a:xfrm>
        </p:grpSpPr>
        <p:grpSp>
          <p:nvGrpSpPr>
            <p:cNvPr id="2158" name="Group 91"/>
            <p:cNvGrpSpPr>
              <a:grpSpLocks/>
            </p:cNvGrpSpPr>
            <p:nvPr/>
          </p:nvGrpSpPr>
          <p:grpSpPr bwMode="auto">
            <a:xfrm>
              <a:off x="3606" y="980"/>
              <a:ext cx="91" cy="88"/>
              <a:chOff x="884" y="618"/>
              <a:chExt cx="182" cy="136"/>
            </a:xfrm>
          </p:grpSpPr>
          <p:sp>
            <p:nvSpPr>
              <p:cNvPr id="23" name="Line 92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62" name="Line 93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9" name="Text Box 90"/>
            <p:cNvSpPr txBox="1">
              <a:spLocks noChangeArrowheads="1"/>
            </p:cNvSpPr>
            <p:nvPr/>
          </p:nvSpPr>
          <p:spPr bwMode="auto">
            <a:xfrm>
              <a:off x="3289" y="880"/>
              <a:ext cx="3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60" name="Text Box 94"/>
            <p:cNvSpPr txBox="1">
              <a:spLocks noChangeArrowheads="1"/>
            </p:cNvSpPr>
            <p:nvPr/>
          </p:nvSpPr>
          <p:spPr bwMode="auto">
            <a:xfrm>
              <a:off x="3788" y="880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5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12" name="Group 164"/>
          <p:cNvGrpSpPr>
            <a:grpSpLocks/>
          </p:cNvGrpSpPr>
          <p:nvPr/>
        </p:nvGrpSpPr>
        <p:grpSpPr bwMode="auto">
          <a:xfrm>
            <a:off x="5419594" y="1976438"/>
            <a:ext cx="1439862" cy="457200"/>
            <a:chOff x="3289" y="1245"/>
            <a:chExt cx="907" cy="288"/>
          </a:xfrm>
        </p:grpSpPr>
        <p:grpSp>
          <p:nvGrpSpPr>
            <p:cNvPr id="2153" name="Group 97"/>
            <p:cNvGrpSpPr>
              <a:grpSpLocks/>
            </p:cNvGrpSpPr>
            <p:nvPr/>
          </p:nvGrpSpPr>
          <p:grpSpPr bwMode="auto">
            <a:xfrm>
              <a:off x="3606" y="1345"/>
              <a:ext cx="91" cy="88"/>
              <a:chOff x="884" y="618"/>
              <a:chExt cx="182" cy="136"/>
            </a:xfrm>
          </p:grpSpPr>
          <p:sp>
            <p:nvSpPr>
              <p:cNvPr id="2156" name="Line 98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7" name="Line 99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4" name="Text Box 96"/>
            <p:cNvSpPr txBox="1">
              <a:spLocks noChangeArrowheads="1"/>
            </p:cNvSpPr>
            <p:nvPr/>
          </p:nvSpPr>
          <p:spPr bwMode="auto">
            <a:xfrm>
              <a:off x="3289" y="1245"/>
              <a:ext cx="3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 Box 100"/>
            <p:cNvSpPr txBox="1">
              <a:spLocks noChangeArrowheads="1"/>
            </p:cNvSpPr>
            <p:nvPr/>
          </p:nvSpPr>
          <p:spPr bwMode="auto">
            <a:xfrm>
              <a:off x="3788" y="1245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5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49" name="Text Box 101"/>
          <p:cNvSpPr txBox="1">
            <a:spLocks noChangeArrowheads="1"/>
          </p:cNvSpPr>
          <p:nvPr/>
        </p:nvSpPr>
        <p:spPr bwMode="auto">
          <a:xfrm>
            <a:off x="6599142" y="1976438"/>
            <a:ext cx="71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3" name="Group 165"/>
          <p:cNvGrpSpPr>
            <a:grpSpLocks/>
          </p:cNvGrpSpPr>
          <p:nvPr/>
        </p:nvGrpSpPr>
        <p:grpSpPr bwMode="auto">
          <a:xfrm>
            <a:off x="5419594" y="2555875"/>
            <a:ext cx="1439862" cy="457200"/>
            <a:chOff x="3289" y="1610"/>
            <a:chExt cx="907" cy="288"/>
          </a:xfrm>
        </p:grpSpPr>
        <p:grpSp>
          <p:nvGrpSpPr>
            <p:cNvPr id="2147" name="Group 103"/>
            <p:cNvGrpSpPr>
              <a:grpSpLocks/>
            </p:cNvGrpSpPr>
            <p:nvPr/>
          </p:nvGrpSpPr>
          <p:grpSpPr bwMode="auto">
            <a:xfrm>
              <a:off x="3606" y="1710"/>
              <a:ext cx="91" cy="88"/>
              <a:chOff x="884" y="618"/>
              <a:chExt cx="182" cy="136"/>
            </a:xfrm>
          </p:grpSpPr>
          <p:sp>
            <p:nvSpPr>
              <p:cNvPr id="2151" name="Line 104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2" name="Line 105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48" name="Group 158"/>
            <p:cNvGrpSpPr>
              <a:grpSpLocks/>
            </p:cNvGrpSpPr>
            <p:nvPr/>
          </p:nvGrpSpPr>
          <p:grpSpPr bwMode="auto">
            <a:xfrm>
              <a:off x="3289" y="1610"/>
              <a:ext cx="907" cy="288"/>
              <a:chOff x="3289" y="1610"/>
              <a:chExt cx="907" cy="288"/>
            </a:xfrm>
          </p:grpSpPr>
          <p:sp>
            <p:nvSpPr>
              <p:cNvPr id="25" name="Text Box 102"/>
              <p:cNvSpPr txBox="1">
                <a:spLocks noChangeArrowheads="1"/>
              </p:cNvSpPr>
              <p:nvPr/>
            </p:nvSpPr>
            <p:spPr bwMode="auto">
              <a:xfrm>
                <a:off x="3289" y="1610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0" name="Text Box 106"/>
              <p:cNvSpPr txBox="1">
                <a:spLocks noChangeArrowheads="1"/>
              </p:cNvSpPr>
              <p:nvPr/>
            </p:nvSpPr>
            <p:spPr bwMode="auto">
              <a:xfrm>
                <a:off x="3788" y="1610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5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55" name="Text Box 107"/>
          <p:cNvSpPr txBox="1">
            <a:spLocks noChangeArrowheads="1"/>
          </p:cNvSpPr>
          <p:nvPr/>
        </p:nvSpPr>
        <p:spPr bwMode="auto">
          <a:xfrm>
            <a:off x="6599142" y="2555875"/>
            <a:ext cx="71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4" name="Group 166"/>
          <p:cNvGrpSpPr>
            <a:grpSpLocks/>
          </p:cNvGrpSpPr>
          <p:nvPr/>
        </p:nvGrpSpPr>
        <p:grpSpPr bwMode="auto">
          <a:xfrm>
            <a:off x="5419594" y="3133725"/>
            <a:ext cx="1439862" cy="457200"/>
            <a:chOff x="3289" y="1974"/>
            <a:chExt cx="907" cy="288"/>
          </a:xfrm>
        </p:grpSpPr>
        <p:grpSp>
          <p:nvGrpSpPr>
            <p:cNvPr id="2141" name="Group 109"/>
            <p:cNvGrpSpPr>
              <a:grpSpLocks/>
            </p:cNvGrpSpPr>
            <p:nvPr/>
          </p:nvGrpSpPr>
          <p:grpSpPr bwMode="auto">
            <a:xfrm>
              <a:off x="3606" y="2074"/>
              <a:ext cx="91" cy="88"/>
              <a:chOff x="884" y="618"/>
              <a:chExt cx="182" cy="136"/>
            </a:xfrm>
          </p:grpSpPr>
          <p:sp>
            <p:nvSpPr>
              <p:cNvPr id="2145" name="Line 110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46" name="Line 111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42" name="Group 159"/>
            <p:cNvGrpSpPr>
              <a:grpSpLocks/>
            </p:cNvGrpSpPr>
            <p:nvPr/>
          </p:nvGrpSpPr>
          <p:grpSpPr bwMode="auto">
            <a:xfrm>
              <a:off x="3289" y="1974"/>
              <a:ext cx="907" cy="288"/>
              <a:chOff x="3289" y="1974"/>
              <a:chExt cx="907" cy="288"/>
            </a:xfrm>
          </p:grpSpPr>
          <p:sp>
            <p:nvSpPr>
              <p:cNvPr id="26" name="Text Box 108"/>
              <p:cNvSpPr txBox="1">
                <a:spLocks noChangeArrowheads="1"/>
              </p:cNvSpPr>
              <p:nvPr/>
            </p:nvSpPr>
            <p:spPr bwMode="auto">
              <a:xfrm>
                <a:off x="3289" y="1974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5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44" name="Text Box 112"/>
              <p:cNvSpPr txBox="1">
                <a:spLocks noChangeArrowheads="1"/>
              </p:cNvSpPr>
              <p:nvPr/>
            </p:nvSpPr>
            <p:spPr bwMode="auto">
              <a:xfrm>
                <a:off x="3788" y="1974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5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61" name="Text Box 113"/>
          <p:cNvSpPr txBox="1">
            <a:spLocks noChangeArrowheads="1"/>
          </p:cNvSpPr>
          <p:nvPr/>
        </p:nvSpPr>
        <p:spPr bwMode="auto">
          <a:xfrm>
            <a:off x="6672167" y="3133725"/>
            <a:ext cx="71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25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5" name="Group 167"/>
          <p:cNvGrpSpPr>
            <a:grpSpLocks/>
          </p:cNvGrpSpPr>
          <p:nvPr/>
        </p:nvGrpSpPr>
        <p:grpSpPr bwMode="auto">
          <a:xfrm>
            <a:off x="5419594" y="3713163"/>
            <a:ext cx="1439862" cy="457200"/>
            <a:chOff x="3289" y="2339"/>
            <a:chExt cx="907" cy="288"/>
          </a:xfrm>
        </p:grpSpPr>
        <p:grpSp>
          <p:nvGrpSpPr>
            <p:cNvPr id="2135" name="Group 115"/>
            <p:cNvGrpSpPr>
              <a:grpSpLocks/>
            </p:cNvGrpSpPr>
            <p:nvPr/>
          </p:nvGrpSpPr>
          <p:grpSpPr bwMode="auto">
            <a:xfrm>
              <a:off x="3606" y="2439"/>
              <a:ext cx="91" cy="88"/>
              <a:chOff x="884" y="618"/>
              <a:chExt cx="182" cy="136"/>
            </a:xfrm>
          </p:grpSpPr>
          <p:sp>
            <p:nvSpPr>
              <p:cNvPr id="2139" name="Line 116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40" name="Line 117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36" name="Group 160"/>
            <p:cNvGrpSpPr>
              <a:grpSpLocks/>
            </p:cNvGrpSpPr>
            <p:nvPr/>
          </p:nvGrpSpPr>
          <p:grpSpPr bwMode="auto">
            <a:xfrm>
              <a:off x="3289" y="2339"/>
              <a:ext cx="907" cy="288"/>
              <a:chOff x="3289" y="2339"/>
              <a:chExt cx="907" cy="288"/>
            </a:xfrm>
          </p:grpSpPr>
          <p:sp>
            <p:nvSpPr>
              <p:cNvPr id="27" name="Text Box 114"/>
              <p:cNvSpPr txBox="1">
                <a:spLocks noChangeArrowheads="1"/>
              </p:cNvSpPr>
              <p:nvPr/>
            </p:nvSpPr>
            <p:spPr bwMode="auto">
              <a:xfrm>
                <a:off x="3289" y="2339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6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38" name="Text Box 118"/>
              <p:cNvSpPr txBox="1">
                <a:spLocks noChangeArrowheads="1"/>
              </p:cNvSpPr>
              <p:nvPr/>
            </p:nvSpPr>
            <p:spPr bwMode="auto">
              <a:xfrm>
                <a:off x="3788" y="2339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5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67" name="Text Box 119"/>
          <p:cNvSpPr txBox="1">
            <a:spLocks noChangeArrowheads="1"/>
          </p:cNvSpPr>
          <p:nvPr/>
        </p:nvSpPr>
        <p:spPr bwMode="auto">
          <a:xfrm>
            <a:off x="6672167" y="3713163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30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6" name="Group 168"/>
          <p:cNvGrpSpPr>
            <a:grpSpLocks/>
          </p:cNvGrpSpPr>
          <p:nvPr/>
        </p:nvGrpSpPr>
        <p:grpSpPr bwMode="auto">
          <a:xfrm>
            <a:off x="5419594" y="4292600"/>
            <a:ext cx="1439862" cy="457200"/>
            <a:chOff x="3289" y="2704"/>
            <a:chExt cx="907" cy="288"/>
          </a:xfrm>
        </p:grpSpPr>
        <p:grpSp>
          <p:nvGrpSpPr>
            <p:cNvPr id="2129" name="Group 121"/>
            <p:cNvGrpSpPr>
              <a:grpSpLocks/>
            </p:cNvGrpSpPr>
            <p:nvPr/>
          </p:nvGrpSpPr>
          <p:grpSpPr bwMode="auto">
            <a:xfrm>
              <a:off x="3606" y="2804"/>
              <a:ext cx="91" cy="88"/>
              <a:chOff x="884" y="618"/>
              <a:chExt cx="182" cy="136"/>
            </a:xfrm>
          </p:grpSpPr>
          <p:sp>
            <p:nvSpPr>
              <p:cNvPr id="28" name="Line 122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34" name="Line 123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30" name="Group 161"/>
            <p:cNvGrpSpPr>
              <a:grpSpLocks/>
            </p:cNvGrpSpPr>
            <p:nvPr/>
          </p:nvGrpSpPr>
          <p:grpSpPr bwMode="auto">
            <a:xfrm>
              <a:off x="3289" y="2704"/>
              <a:ext cx="907" cy="288"/>
              <a:chOff x="3289" y="2704"/>
              <a:chExt cx="907" cy="288"/>
            </a:xfrm>
          </p:grpSpPr>
          <p:sp>
            <p:nvSpPr>
              <p:cNvPr id="29" name="Text Box 120"/>
              <p:cNvSpPr txBox="1">
                <a:spLocks noChangeArrowheads="1"/>
              </p:cNvSpPr>
              <p:nvPr/>
            </p:nvSpPr>
            <p:spPr bwMode="auto">
              <a:xfrm>
                <a:off x="3289" y="2704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32" name="Text Box 124"/>
              <p:cNvSpPr txBox="1">
                <a:spLocks noChangeArrowheads="1"/>
              </p:cNvSpPr>
              <p:nvPr/>
            </p:nvSpPr>
            <p:spPr bwMode="auto">
              <a:xfrm>
                <a:off x="3788" y="2704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latin typeface="Times New Roman" pitchFamily="18" charset="0"/>
                    <a:cs typeface="Times New Roman" pitchFamily="18" charset="0"/>
                  </a:rPr>
                  <a:t>5 =</a:t>
                </a:r>
                <a:endParaRPr lang="ru-RU" sz="2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73" name="Text Box 125"/>
          <p:cNvSpPr txBox="1">
            <a:spLocks noChangeArrowheads="1"/>
          </p:cNvSpPr>
          <p:nvPr/>
        </p:nvSpPr>
        <p:spPr bwMode="auto">
          <a:xfrm>
            <a:off x="6672167" y="4292600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35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7" name="Group 169"/>
          <p:cNvGrpSpPr>
            <a:grpSpLocks/>
          </p:cNvGrpSpPr>
          <p:nvPr/>
        </p:nvGrpSpPr>
        <p:grpSpPr bwMode="auto">
          <a:xfrm>
            <a:off x="5419594" y="4870450"/>
            <a:ext cx="1439862" cy="457200"/>
            <a:chOff x="3289" y="3068"/>
            <a:chExt cx="907" cy="288"/>
          </a:xfrm>
        </p:grpSpPr>
        <p:sp>
          <p:nvSpPr>
            <p:cNvPr id="30" name="Text Box 126"/>
            <p:cNvSpPr txBox="1">
              <a:spLocks noChangeArrowheads="1"/>
            </p:cNvSpPr>
            <p:nvPr/>
          </p:nvSpPr>
          <p:spPr bwMode="auto">
            <a:xfrm>
              <a:off x="3289" y="3068"/>
              <a:ext cx="3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25" name="Group 127"/>
            <p:cNvGrpSpPr>
              <a:grpSpLocks/>
            </p:cNvGrpSpPr>
            <p:nvPr/>
          </p:nvGrpSpPr>
          <p:grpSpPr bwMode="auto">
            <a:xfrm>
              <a:off x="3606" y="3168"/>
              <a:ext cx="91" cy="88"/>
              <a:chOff x="884" y="618"/>
              <a:chExt cx="182" cy="136"/>
            </a:xfrm>
          </p:grpSpPr>
          <p:sp>
            <p:nvSpPr>
              <p:cNvPr id="2127" name="Line 128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28" name="Line 129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26" name="Text Box 130"/>
            <p:cNvSpPr txBox="1">
              <a:spLocks noChangeArrowheads="1"/>
            </p:cNvSpPr>
            <p:nvPr/>
          </p:nvSpPr>
          <p:spPr bwMode="auto">
            <a:xfrm>
              <a:off x="3788" y="3068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5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79" name="Text Box 131"/>
          <p:cNvSpPr txBox="1">
            <a:spLocks noChangeArrowheads="1"/>
          </p:cNvSpPr>
          <p:nvPr/>
        </p:nvSpPr>
        <p:spPr bwMode="auto">
          <a:xfrm>
            <a:off x="6672167" y="4870450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40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8" name="Group 170"/>
          <p:cNvGrpSpPr>
            <a:grpSpLocks/>
          </p:cNvGrpSpPr>
          <p:nvPr/>
        </p:nvGrpSpPr>
        <p:grpSpPr bwMode="auto">
          <a:xfrm>
            <a:off x="5419594" y="5449888"/>
            <a:ext cx="1439862" cy="457200"/>
            <a:chOff x="3289" y="3433"/>
            <a:chExt cx="907" cy="288"/>
          </a:xfrm>
        </p:grpSpPr>
        <p:sp>
          <p:nvSpPr>
            <p:cNvPr id="2119" name="Text Box 132"/>
            <p:cNvSpPr txBox="1">
              <a:spLocks noChangeArrowheads="1"/>
            </p:cNvSpPr>
            <p:nvPr/>
          </p:nvSpPr>
          <p:spPr bwMode="auto">
            <a:xfrm>
              <a:off x="3289" y="3433"/>
              <a:ext cx="3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20" name="Group 133"/>
            <p:cNvGrpSpPr>
              <a:grpSpLocks/>
            </p:cNvGrpSpPr>
            <p:nvPr/>
          </p:nvGrpSpPr>
          <p:grpSpPr bwMode="auto">
            <a:xfrm>
              <a:off x="3606" y="3533"/>
              <a:ext cx="91" cy="88"/>
              <a:chOff x="884" y="618"/>
              <a:chExt cx="182" cy="136"/>
            </a:xfrm>
          </p:grpSpPr>
          <p:sp>
            <p:nvSpPr>
              <p:cNvPr id="2122" name="Line 134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23" name="Line 135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21" name="Text Box 136"/>
            <p:cNvSpPr txBox="1">
              <a:spLocks noChangeArrowheads="1"/>
            </p:cNvSpPr>
            <p:nvPr/>
          </p:nvSpPr>
          <p:spPr bwMode="auto">
            <a:xfrm>
              <a:off x="3788" y="3433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5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85" name="Text Box 137"/>
          <p:cNvSpPr txBox="1">
            <a:spLocks noChangeArrowheads="1"/>
          </p:cNvSpPr>
          <p:nvPr/>
        </p:nvSpPr>
        <p:spPr bwMode="auto">
          <a:xfrm>
            <a:off x="6672167" y="5449888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45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9" name="Group 171"/>
          <p:cNvGrpSpPr>
            <a:grpSpLocks/>
          </p:cNvGrpSpPr>
          <p:nvPr/>
        </p:nvGrpSpPr>
        <p:grpSpPr bwMode="auto">
          <a:xfrm>
            <a:off x="5275131" y="6029325"/>
            <a:ext cx="1585913" cy="457200"/>
            <a:chOff x="3198" y="3798"/>
            <a:chExt cx="999" cy="288"/>
          </a:xfrm>
        </p:grpSpPr>
        <p:sp>
          <p:nvSpPr>
            <p:cNvPr id="2114" name="Text Box 138"/>
            <p:cNvSpPr txBox="1">
              <a:spLocks noChangeArrowheads="1"/>
            </p:cNvSpPr>
            <p:nvPr/>
          </p:nvSpPr>
          <p:spPr bwMode="auto">
            <a:xfrm>
              <a:off x="3198" y="3798"/>
              <a:ext cx="4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2400" b="1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15" name="Group 139"/>
            <p:cNvGrpSpPr>
              <a:grpSpLocks/>
            </p:cNvGrpSpPr>
            <p:nvPr/>
          </p:nvGrpSpPr>
          <p:grpSpPr bwMode="auto">
            <a:xfrm>
              <a:off x="3606" y="3898"/>
              <a:ext cx="91" cy="88"/>
              <a:chOff x="884" y="618"/>
              <a:chExt cx="182" cy="136"/>
            </a:xfrm>
          </p:grpSpPr>
          <p:sp>
            <p:nvSpPr>
              <p:cNvPr id="31" name="Line 140"/>
              <p:cNvSpPr>
                <a:spLocks noChangeShapeType="1"/>
              </p:cNvSpPr>
              <p:nvPr/>
            </p:nvSpPr>
            <p:spPr bwMode="auto">
              <a:xfrm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18" name="Line 141"/>
              <p:cNvSpPr>
                <a:spLocks noChangeShapeType="1"/>
              </p:cNvSpPr>
              <p:nvPr/>
            </p:nvSpPr>
            <p:spPr bwMode="auto">
              <a:xfrm flipH="1">
                <a:off x="884" y="618"/>
                <a:ext cx="18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16" name="Text Box 142"/>
            <p:cNvSpPr txBox="1">
              <a:spLocks noChangeArrowheads="1"/>
            </p:cNvSpPr>
            <p:nvPr/>
          </p:nvSpPr>
          <p:spPr bwMode="auto">
            <a:xfrm>
              <a:off x="3788" y="3798"/>
              <a:ext cx="4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5 =</a:t>
              </a:r>
              <a:endParaRPr lang="ru-RU"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91" name="Text Box 143"/>
          <p:cNvSpPr txBox="1">
            <a:spLocks noChangeArrowheads="1"/>
          </p:cNvSpPr>
          <p:nvPr/>
        </p:nvSpPr>
        <p:spPr bwMode="auto">
          <a:xfrm>
            <a:off x="6673755" y="6029325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50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41" name="Group 193"/>
          <p:cNvGrpSpPr>
            <a:grpSpLocks/>
          </p:cNvGrpSpPr>
          <p:nvPr/>
        </p:nvGrpSpPr>
        <p:grpSpPr bwMode="auto">
          <a:xfrm>
            <a:off x="2954624" y="1125538"/>
            <a:ext cx="288925" cy="5226050"/>
            <a:chOff x="1882" y="709"/>
            <a:chExt cx="182" cy="3292"/>
          </a:xfrm>
        </p:grpSpPr>
        <p:sp>
          <p:nvSpPr>
            <p:cNvPr id="2104" name="Line 182"/>
            <p:cNvSpPr>
              <a:spLocks noChangeShapeType="1"/>
            </p:cNvSpPr>
            <p:nvPr/>
          </p:nvSpPr>
          <p:spPr bwMode="auto">
            <a:xfrm>
              <a:off x="1882" y="709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5" name="Line 183"/>
            <p:cNvSpPr>
              <a:spLocks noChangeShapeType="1"/>
            </p:cNvSpPr>
            <p:nvPr/>
          </p:nvSpPr>
          <p:spPr bwMode="auto">
            <a:xfrm>
              <a:off x="1882" y="1071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6" name="Line 184"/>
            <p:cNvSpPr>
              <a:spLocks noChangeShapeType="1"/>
            </p:cNvSpPr>
            <p:nvPr/>
          </p:nvSpPr>
          <p:spPr bwMode="auto">
            <a:xfrm>
              <a:off x="1882" y="1434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7" name="Line 185"/>
            <p:cNvSpPr>
              <a:spLocks noChangeShapeType="1"/>
            </p:cNvSpPr>
            <p:nvPr/>
          </p:nvSpPr>
          <p:spPr bwMode="auto">
            <a:xfrm>
              <a:off x="1882" y="1797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8" name="Line 186"/>
            <p:cNvSpPr>
              <a:spLocks noChangeShapeType="1"/>
            </p:cNvSpPr>
            <p:nvPr/>
          </p:nvSpPr>
          <p:spPr bwMode="auto">
            <a:xfrm>
              <a:off x="1927" y="2160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9" name="Line 187"/>
            <p:cNvSpPr>
              <a:spLocks noChangeShapeType="1"/>
            </p:cNvSpPr>
            <p:nvPr/>
          </p:nvSpPr>
          <p:spPr bwMode="auto">
            <a:xfrm>
              <a:off x="1927" y="2523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0" name="Line 188"/>
            <p:cNvSpPr>
              <a:spLocks noChangeShapeType="1"/>
            </p:cNvSpPr>
            <p:nvPr/>
          </p:nvSpPr>
          <p:spPr bwMode="auto">
            <a:xfrm>
              <a:off x="1927" y="2886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1" name="Line 189"/>
            <p:cNvSpPr>
              <a:spLocks noChangeShapeType="1"/>
            </p:cNvSpPr>
            <p:nvPr/>
          </p:nvSpPr>
          <p:spPr bwMode="auto">
            <a:xfrm>
              <a:off x="1927" y="3249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2" name="Line 190"/>
            <p:cNvSpPr>
              <a:spLocks noChangeShapeType="1"/>
            </p:cNvSpPr>
            <p:nvPr/>
          </p:nvSpPr>
          <p:spPr bwMode="auto">
            <a:xfrm>
              <a:off x="1928" y="3650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3" name="Line 192"/>
            <p:cNvSpPr>
              <a:spLocks noChangeShapeType="1"/>
            </p:cNvSpPr>
            <p:nvPr/>
          </p:nvSpPr>
          <p:spPr bwMode="auto">
            <a:xfrm>
              <a:off x="1928" y="4001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42" name="Group 194"/>
          <p:cNvGrpSpPr>
            <a:grpSpLocks/>
          </p:cNvGrpSpPr>
          <p:nvPr/>
        </p:nvGrpSpPr>
        <p:grpSpPr bwMode="auto">
          <a:xfrm>
            <a:off x="6915437" y="1196975"/>
            <a:ext cx="288925" cy="5226050"/>
            <a:chOff x="1882" y="709"/>
            <a:chExt cx="182" cy="3292"/>
          </a:xfrm>
        </p:grpSpPr>
        <p:sp>
          <p:nvSpPr>
            <p:cNvPr id="2094" name="Line 195"/>
            <p:cNvSpPr>
              <a:spLocks noChangeShapeType="1"/>
            </p:cNvSpPr>
            <p:nvPr/>
          </p:nvSpPr>
          <p:spPr bwMode="auto">
            <a:xfrm>
              <a:off x="1882" y="709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95" name="Line 196"/>
            <p:cNvSpPr>
              <a:spLocks noChangeShapeType="1"/>
            </p:cNvSpPr>
            <p:nvPr/>
          </p:nvSpPr>
          <p:spPr bwMode="auto">
            <a:xfrm>
              <a:off x="1882" y="1071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3" name="Line 197"/>
            <p:cNvSpPr>
              <a:spLocks noChangeShapeType="1"/>
            </p:cNvSpPr>
            <p:nvPr/>
          </p:nvSpPr>
          <p:spPr bwMode="auto">
            <a:xfrm>
              <a:off x="1882" y="1434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97" name="Line 198"/>
            <p:cNvSpPr>
              <a:spLocks noChangeShapeType="1"/>
            </p:cNvSpPr>
            <p:nvPr/>
          </p:nvSpPr>
          <p:spPr bwMode="auto">
            <a:xfrm>
              <a:off x="1882" y="1797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98" name="Line 199"/>
            <p:cNvSpPr>
              <a:spLocks noChangeShapeType="1"/>
            </p:cNvSpPr>
            <p:nvPr/>
          </p:nvSpPr>
          <p:spPr bwMode="auto">
            <a:xfrm>
              <a:off x="1927" y="2160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99" name="Line 200"/>
            <p:cNvSpPr>
              <a:spLocks noChangeShapeType="1"/>
            </p:cNvSpPr>
            <p:nvPr/>
          </p:nvSpPr>
          <p:spPr bwMode="auto">
            <a:xfrm>
              <a:off x="1927" y="2523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0" name="Line 201"/>
            <p:cNvSpPr>
              <a:spLocks noChangeShapeType="1"/>
            </p:cNvSpPr>
            <p:nvPr/>
          </p:nvSpPr>
          <p:spPr bwMode="auto">
            <a:xfrm>
              <a:off x="1927" y="2886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1" name="Line 202"/>
            <p:cNvSpPr>
              <a:spLocks noChangeShapeType="1"/>
            </p:cNvSpPr>
            <p:nvPr/>
          </p:nvSpPr>
          <p:spPr bwMode="auto">
            <a:xfrm>
              <a:off x="1927" y="3249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02" name="Line 203"/>
            <p:cNvSpPr>
              <a:spLocks noChangeShapeType="1"/>
            </p:cNvSpPr>
            <p:nvPr/>
          </p:nvSpPr>
          <p:spPr bwMode="auto">
            <a:xfrm>
              <a:off x="1928" y="3650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4" name="Line 204"/>
            <p:cNvSpPr>
              <a:spLocks noChangeShapeType="1"/>
            </p:cNvSpPr>
            <p:nvPr/>
          </p:nvSpPr>
          <p:spPr bwMode="auto">
            <a:xfrm>
              <a:off x="1928" y="4001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74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6" dur="500"/>
                                        <p:tgtEl>
                                          <p:spTgt spid="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9" dur="5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2" dur="500"/>
                                        <p:tgtEl>
                                          <p:spTgt spid="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5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8" dur="500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1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4" dur="500"/>
                                        <p:tgtEl>
                                          <p:spTgt spid="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0" dur="5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3" dur="500"/>
                                        <p:tgtEl>
                                          <p:spTgt spid="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2000"/>
                                        <p:tgtEl>
                                          <p:spTgt spid="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2000"/>
                                        <p:tgtEl>
                                          <p:spTgt spid="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7" grpId="0"/>
      <p:bldP spid="2075" grpId="0"/>
      <p:bldP spid="2082" grpId="0"/>
      <p:bldP spid="2089" grpId="0"/>
      <p:bldP spid="2096" grpId="0"/>
      <p:bldP spid="2103" grpId="0"/>
      <p:bldP spid="2110" grpId="0"/>
      <p:bldP spid="2124" grpId="0"/>
      <p:bldP spid="2131" grpId="0"/>
      <p:bldP spid="2137" grpId="0"/>
      <p:bldP spid="2143" grpId="0"/>
      <p:bldP spid="2117" grpId="0"/>
      <p:bldP spid="2149" grpId="0"/>
      <p:bldP spid="2155" grpId="0"/>
      <p:bldP spid="2161" grpId="0"/>
      <p:bldP spid="2167" grpId="0"/>
      <p:bldP spid="2173" grpId="0"/>
      <p:bldP spid="2179" grpId="0"/>
      <p:bldP spid="2185" grpId="0"/>
      <p:bldP spid="21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4000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0" name="Text Box 178"/>
          <p:cNvSpPr txBox="1">
            <a:spLocks noChangeArrowheads="1"/>
          </p:cNvSpPr>
          <p:nvPr/>
        </p:nvSpPr>
        <p:spPr bwMode="auto">
          <a:xfrm>
            <a:off x="330717" y="290396"/>
            <a:ext cx="8903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последняя цифра числа четная, то оно делится на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51" name="Text Box 179"/>
          <p:cNvSpPr txBox="1">
            <a:spLocks noChangeArrowheads="1"/>
          </p:cNvSpPr>
          <p:nvPr/>
        </p:nvSpPr>
        <p:spPr bwMode="auto">
          <a:xfrm>
            <a:off x="120304" y="1406108"/>
            <a:ext cx="8903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последняя цифра числа 5 или 0, то оно делится на 5.</a:t>
            </a:r>
          </a:p>
        </p:txBody>
      </p:sp>
      <p:sp>
        <p:nvSpPr>
          <p:cNvPr id="3252" name="Text Box 180"/>
          <p:cNvSpPr txBox="1">
            <a:spLocks noChangeArrowheads="1"/>
          </p:cNvSpPr>
          <p:nvPr/>
        </p:nvSpPr>
        <p:spPr bwMode="auto">
          <a:xfrm>
            <a:off x="165253" y="2585209"/>
            <a:ext cx="8903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число оканчивается цифрой 0, то оно делится на 10.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8941" y="3731723"/>
            <a:ext cx="7964214" cy="1751716"/>
          </a:xfrm>
          <a:prstGeom prst="round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9901" y="3744961"/>
            <a:ext cx="7964214" cy="1754326"/>
          </a:xfrm>
          <a:prstGeom prst="rect">
            <a:avLst/>
          </a:prstGeom>
          <a:noFill/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Докажите утверждения,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опираясь на известные  вам признаки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делимости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76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0" grpId="0"/>
      <p:bldP spid="3251" grpId="0"/>
      <p:bldP spid="32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31541" y="2120876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последняя цифра числа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четная, то число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делится на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2; </a:t>
            </a:r>
          </a:p>
          <a:p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последняя цифра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единиц — 0 или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5, то число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делится на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5;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последняя цифра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единиц —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 то число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делится на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877" y="1946952"/>
            <a:ext cx="8873779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53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12054" y="328641"/>
            <a:ext cx="3119893" cy="923330"/>
          </a:xfrm>
          <a:prstGeom prst="rect">
            <a:avLst/>
          </a:prstGeom>
          <a:noFill/>
          <a:ln w="15875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Запомни: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44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5547" y="966761"/>
            <a:ext cx="793350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натуральное число. Используя известные вам свойства делимости, обоснуйте ответы на вопросы. </a:t>
            </a: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	Может ли значение выражения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оканчиваться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нечетной цифрой?</a:t>
            </a:r>
          </a:p>
          <a:p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	Может ли значение выражения 5</a:t>
            </a:r>
            <a:r>
              <a:rPr lang="ru-RU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быть числом, последняя цифра которого не 5 и не 0?</a:t>
            </a:r>
          </a:p>
          <a:p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	Может ли значение выражения 10</a:t>
            </a:r>
            <a:r>
              <a:rPr lang="ru-RU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оканчиваться еще какой-либо цифрой, кроме нуля?</a:t>
            </a:r>
          </a:p>
        </p:txBody>
      </p:sp>
    </p:spTree>
    <p:extLst>
      <p:ext uri="{BB962C8B-B14F-4D97-AF65-F5344CB8AC3E}">
        <p14:creationId xmlns:p14="http://schemas.microsoft.com/office/powerpoint/2010/main" val="214609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120" y="2381605"/>
            <a:ext cx="83397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= 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10 + </a:t>
            </a:r>
            <a:r>
              <a:rPr lang="en-US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Например,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 =</a:t>
            </a:r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 + 7 = 3 ∙ 10 + 7; </a:t>
            </a:r>
            <a:endParaRPr lang="en-US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124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120 + 4 = 12 ∙ 10 + 4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endParaRPr lang="en-US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5733 =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573 ∙ 10 + 3; </a:t>
            </a:r>
            <a:endParaRPr lang="en-US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925 =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7892 ∙ 10 + 5.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9012" y="323284"/>
            <a:ext cx="4305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a = m ∙ 10 + n  </a:t>
            </a:r>
            <a:endParaRPr lang="ru-RU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60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926127" y="2005069"/>
            <a:ext cx="5431317" cy="3338111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02536" y="334301"/>
            <a:ext cx="51389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Классная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0231" y="5497679"/>
            <a:ext cx="25831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Каланхоэ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5453" y="30125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51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6278" y="2908453"/>
            <a:ext cx="8372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делится на 2 тогда и только тогда, когда последняя цифра числа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четная;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делится на 5 тогда и только тогда, когда цифра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единиц – 0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 5; </a:t>
            </a:r>
          </a:p>
          <a:p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делится на 10 тогда и только тогда, когда цифра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единиц – 0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6278" y="323284"/>
            <a:ext cx="81314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Признаки делимости на 2,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на 5, на 10: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482" y="383142"/>
            <a:ext cx="8931038" cy="1809531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2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/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966" y="2339949"/>
            <a:ext cx="87620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Признаки делимости на 2</a:t>
            </a:r>
            <a:r>
              <a:rPr lang="ru-RU" sz="3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и </a:t>
            </a:r>
            <a:r>
              <a:rPr lang="ru-RU" sz="3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10</a:t>
            </a:r>
            <a:endParaRPr lang="ru-RU" sz="3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966" y="4718427"/>
            <a:ext cx="87620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28650">
              <a:tabLst>
                <a:tab pos="363538" algn="l"/>
              </a:tabLst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Не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используя вычислений,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определить какие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 делятся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какие числа делятся на 5, какие числа делятся на 2.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964" y="3956065"/>
            <a:ext cx="4704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Чему должны научиться?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23346" y="323284"/>
            <a:ext cx="5497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Классная </a:t>
            </a:r>
            <a:r>
              <a:rPr lang="ru-RU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работа</a:t>
            </a:r>
            <a:endParaRPr lang="ru-RU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8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33999" y="323284"/>
            <a:ext cx="6076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Физкультминутка</a:t>
            </a:r>
            <a:endParaRPr lang="ru-RU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8136" y="1612753"/>
            <a:ext cx="75677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теперь мы отдохнем, встанем дружно и вздохнем. </a:t>
            </a:r>
            <a:endParaRPr lang="ru-RU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называю четное число, то вы поднимаете руки вверх, если нечетное- приседаете.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70811" y="4140509"/>
            <a:ext cx="267353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   </a:t>
            </a:r>
            <a:r>
              <a:rPr lang="ru-RU" sz="3200" b="1" dirty="0">
                <a:solidFill>
                  <a:srgbClr val="FF0000"/>
                </a:solidFill>
              </a:rPr>
              <a:t>15 </a:t>
            </a:r>
            <a:r>
              <a:rPr lang="ru-RU" sz="3200" b="1" dirty="0" smtClean="0">
                <a:solidFill>
                  <a:srgbClr val="FF0000"/>
                </a:solidFill>
              </a:rPr>
              <a:t>     42</a:t>
            </a:r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33          17</a:t>
            </a:r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3200" b="1" dirty="0">
                <a:solidFill>
                  <a:srgbClr val="FF0000"/>
                </a:solidFill>
              </a:rPr>
              <a:t>37 </a:t>
            </a:r>
            <a:r>
              <a:rPr lang="ru-RU" sz="3200" b="1" dirty="0" smtClean="0">
                <a:solidFill>
                  <a:srgbClr val="FF0000"/>
                </a:solidFill>
              </a:rPr>
              <a:t>   0   8     5</a:t>
            </a:r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3200" b="1" dirty="0">
                <a:solidFill>
                  <a:srgbClr val="FF0000"/>
                </a:solidFill>
              </a:rPr>
              <a:t>2</a:t>
            </a:r>
            <a:r>
              <a:rPr lang="ru-RU" sz="3200" b="1" dirty="0" smtClean="0">
                <a:solidFill>
                  <a:srgbClr val="FF0000"/>
                </a:solidFill>
              </a:rPr>
              <a:t>0   </a:t>
            </a:r>
            <a:r>
              <a:rPr lang="ru-RU" sz="3200" b="1" dirty="0">
                <a:solidFill>
                  <a:srgbClr val="FF0000"/>
                </a:solidFill>
              </a:rPr>
              <a:t>20 </a:t>
            </a:r>
            <a:r>
              <a:rPr lang="ru-RU" sz="3200" b="1" dirty="0" smtClean="0">
                <a:solidFill>
                  <a:srgbClr val="FF0000"/>
                </a:solidFill>
              </a:rPr>
              <a:t> 20</a:t>
            </a:r>
            <a:r>
              <a:rPr lang="ru-RU" sz="3200" b="1" dirty="0">
                <a:solidFill>
                  <a:srgbClr val="FF0000"/>
                </a:solidFill>
              </a:rPr>
              <a:t>!</a:t>
            </a:r>
          </a:p>
          <a:p>
            <a:r>
              <a:rPr lang="ru-RU" dirty="0" smtClean="0"/>
              <a:t>20 </a:t>
            </a:r>
            <a:r>
              <a:rPr lang="ru-RU" dirty="0"/>
              <a:t>20 20!</a:t>
            </a:r>
          </a:p>
        </p:txBody>
      </p:sp>
    </p:spTree>
    <p:extLst>
      <p:ext uri="{BB962C8B-B14F-4D97-AF65-F5344CB8AC3E}">
        <p14:creationId xmlns:p14="http://schemas.microsoft.com/office/powerpoint/2010/main" val="13453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/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дзаголовок 8"/>
          <p:cNvSpPr txBox="1">
            <a:spLocks/>
          </p:cNvSpPr>
          <p:nvPr/>
        </p:nvSpPr>
        <p:spPr>
          <a:xfrm>
            <a:off x="877794" y="2376890"/>
            <a:ext cx="7276645" cy="321967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bg1"/>
              </a:buCl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быстро хотя бы один делитель числа 3 793 856;</a:t>
            </a:r>
          </a:p>
          <a:p>
            <a:pPr marL="457200" indent="-457200">
              <a:buClr>
                <a:schemeClr val="bg1"/>
              </a:buCl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хотя бы одно семизначное число, кратное числу 5;</a:t>
            </a:r>
          </a:p>
          <a:p>
            <a:pPr marL="457200" indent="-457200">
              <a:buClr>
                <a:schemeClr val="bg1"/>
              </a:buCl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выполняя деления узнать, делится ли число 425280 на 12;</a:t>
            </a:r>
          </a:p>
          <a:p>
            <a:pPr marL="457200" indent="-457200">
              <a:buFont typeface="Arial" pitchFamily="34" charset="0"/>
              <a:buChar char="•"/>
            </a:pP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2003" y="323284"/>
            <a:ext cx="4960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Задания устно:</a:t>
            </a:r>
            <a:endParaRPr lang="ru-RU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54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3569" y="2963013"/>
            <a:ext cx="7546542" cy="30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Устно: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№ 812; № 817.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Письменно: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№ 813 (а, в);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№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814 (1,2); № 815, № 816.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2564" y="334301"/>
            <a:ext cx="51389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Классная работа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354" y="1777383"/>
            <a:ext cx="87620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Признаки делимости на 2</a:t>
            </a:r>
            <a:r>
              <a:rPr lang="ru-RU" sz="3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и </a:t>
            </a:r>
            <a:r>
              <a:rPr lang="ru-RU" sz="3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10</a:t>
            </a:r>
            <a:endParaRPr lang="ru-RU" sz="3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34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1686" y="2434731"/>
            <a:ext cx="53743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а) кратны одновременно и 2, и 5:	</a:t>
            </a: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 кратны 2 и не кратны:		</a:t>
            </a: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в) кратны 5 и не кратны 2:		</a:t>
            </a: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г) не кратны ни 2, ни 5:			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12262" y="334301"/>
            <a:ext cx="2119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№ 816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8914" y="2586446"/>
            <a:ext cx="2661584" cy="292608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10; 80; 1000.</a:t>
            </a:r>
          </a:p>
          <a:p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    56</a:t>
            </a: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74</a:t>
            </a:r>
          </a:p>
          <a:p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    65</a:t>
            </a: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85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      17</a:t>
            </a: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101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93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30515" y="334301"/>
            <a:ext cx="2282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Задача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3785" y="2286515"/>
            <a:ext cx="52330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Незнайка, любитель фантазировать, вообразил себя писателем. Он решил написать сказку в стиле русских народных сказок. «Жили-были дед и баба. Была у них курочка Ряба. Курочка несёт каждое второе яичко простое, а каждое пятое золотое». Может ли такое быть?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http://ic.pics.livejournal.com/marks1975/30152534/33508/33508_9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095" y="2928298"/>
            <a:ext cx="2005425" cy="2246076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КТС\Desktop\kav\незнай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2" y="2928298"/>
            <a:ext cx="1488095" cy="2246076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86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69" y="2324038"/>
            <a:ext cx="7546542" cy="4073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Устно: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Выучить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признаки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делимости на 2, на 5, на 10.</a:t>
            </a:r>
            <a:endParaRPr lang="ru-RU" sz="28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Письменно: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№ 813(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б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, г), № 819,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Творческое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задание по карточкам</a:t>
            </a:r>
          </a:p>
          <a:p>
            <a:pPr marL="514350" lvl="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Написать и рассказать биографию </a:t>
            </a:r>
            <a:r>
              <a:rPr lang="ru-RU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Блез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Паскаля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 (для желающих)</a:t>
            </a: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19349" y="334301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Домашнее задание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95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6097" y="2822538"/>
            <a:ext cx="78550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узнали нового?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чего нужны признаки делимости?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какими трудностями вы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столкнулись?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8351" y="334301"/>
            <a:ext cx="38073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Итоги урока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482" y="268080"/>
            <a:ext cx="8931038" cy="1044452"/>
          </a:xfrm>
          <a:prstGeom prst="round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68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в Заголовке"/>
          <p:cNvSpPr/>
          <p:nvPr/>
        </p:nvSpPr>
        <p:spPr>
          <a:xfrm>
            <a:off x="615423" y="442989"/>
            <a:ext cx="7913154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53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238959" y="1961002"/>
            <a:ext cx="2985571" cy="690883"/>
            <a:chOff x="3205909" y="4208463"/>
            <a:chExt cx="2805816" cy="635778"/>
          </a:xfrm>
        </p:grpSpPr>
        <p:sp>
          <p:nvSpPr>
            <p:cNvPr id="9" name="Скругленный прямоугольник 1">
              <a:hlinkClick r:id="" action="ppaction://hlinkshowjump?jump=nextslide"/>
            </p:cNvPr>
            <p:cNvSpPr/>
            <p:nvPr/>
          </p:nvSpPr>
          <p:spPr>
            <a:xfrm>
              <a:off x="3205909" y="4208888"/>
              <a:ext cx="2805816" cy="635353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0" name="Текст Вопроса 1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4312207"/>
                </p:ext>
              </p:extLst>
            </p:nvPr>
          </p:nvGraphicFramePr>
          <p:xfrm>
            <a:off x="3257456" y="4208463"/>
            <a:ext cx="2570468" cy="628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68" name="Формула" r:id="rId4" imgW="723600" imgH="177480" progId="Equation.3">
                    <p:embed/>
                  </p:oleObj>
                </mc:Choice>
                <mc:Fallback>
                  <p:oleObj name="Формула" r:id="rId4" imgW="723600" imgH="177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57456" y="4208463"/>
                          <a:ext cx="2570468" cy="628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153163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1"/>
          <p:cNvGrpSpPr/>
          <p:nvPr/>
        </p:nvGrpSpPr>
        <p:grpSpPr>
          <a:xfrm>
            <a:off x="683567" y="4863827"/>
            <a:ext cx="1503832" cy="648072"/>
            <a:chOff x="683567" y="4221088"/>
            <a:chExt cx="1503832" cy="648072"/>
          </a:xfrm>
        </p:grpSpPr>
        <p:sp>
          <p:nvSpPr>
            <p:cNvPr id="6" name="Скругленный прямоугольник 1">
              <a:hlinkClick r:id="" action="ppaction://hlinkshowjump?jump=nextslide"/>
            </p:cNvPr>
            <p:cNvSpPr/>
            <p:nvPr/>
          </p:nvSpPr>
          <p:spPr>
            <a:xfrm>
              <a:off x="683568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7" name="Текст Вопроса 1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868659"/>
                </p:ext>
              </p:extLst>
            </p:nvPr>
          </p:nvGraphicFramePr>
          <p:xfrm>
            <a:off x="683567" y="4227032"/>
            <a:ext cx="1503831" cy="642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9" name="Формула" r:id="rId4" imgW="419040" imgH="177480" progId="Equation.3">
                    <p:embed/>
                  </p:oleObj>
                </mc:Choice>
                <mc:Fallback>
                  <p:oleObj name="Формула" r:id="rId4" imgW="419040" imgH="177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83567" y="4227032"/>
                          <a:ext cx="1503831" cy="64212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Группа 2"/>
          <p:cNvGrpSpPr/>
          <p:nvPr/>
        </p:nvGrpSpPr>
        <p:grpSpPr>
          <a:xfrm>
            <a:off x="2762093" y="4863827"/>
            <a:ext cx="1503831" cy="648072"/>
            <a:chOff x="2762093" y="4221088"/>
            <a:chExt cx="1503831" cy="648072"/>
          </a:xfrm>
        </p:grpSpPr>
        <p:sp>
          <p:nvSpPr>
            <p:cNvPr id="10" name="Скругленный прямоугольник 2">
              <a:hlinkClick r:id="rId6" action="ppaction://hlinksldjump"/>
            </p:cNvPr>
            <p:cNvSpPr/>
            <p:nvPr/>
          </p:nvSpPr>
          <p:spPr>
            <a:xfrm>
              <a:off x="2762093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9" name="Объект 2">
              <a:hlinkClick r:id="rId6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8126304"/>
                </p:ext>
              </p:extLst>
            </p:nvPr>
          </p:nvGraphicFramePr>
          <p:xfrm>
            <a:off x="3056014" y="4221088"/>
            <a:ext cx="915988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0" name="Формула" r:id="rId7" imgW="266400" imgH="177480" progId="Equation.3">
                    <p:embed/>
                  </p:oleObj>
                </mc:Choice>
                <mc:Fallback>
                  <p:oleObj name="Формула" r:id="rId7" imgW="266400" imgH="177480" progId="Equation.3">
                    <p:embed/>
                    <p:pic>
                      <p:nvPicPr>
                        <p:cNvPr id="0" name="Объект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6014" y="4221088"/>
                          <a:ext cx="915988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Группа 3"/>
          <p:cNvGrpSpPr/>
          <p:nvPr/>
        </p:nvGrpSpPr>
        <p:grpSpPr>
          <a:xfrm>
            <a:off x="5004048" y="4863827"/>
            <a:ext cx="1503831" cy="648072"/>
            <a:chOff x="4932040" y="4221088"/>
            <a:chExt cx="1503831" cy="648072"/>
          </a:xfrm>
        </p:grpSpPr>
        <p:sp>
          <p:nvSpPr>
            <p:cNvPr id="11" name="Скругленный прямоугольник 3">
              <a:hlinkClick r:id="rId6" action="ppaction://hlinksldjump"/>
            </p:cNvPr>
            <p:cNvSpPr/>
            <p:nvPr/>
          </p:nvSpPr>
          <p:spPr>
            <a:xfrm>
              <a:off x="4932040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5" name="Объект 3">
              <a:hlinkClick r:id="rId6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20062653"/>
                </p:ext>
              </p:extLst>
            </p:nvPr>
          </p:nvGraphicFramePr>
          <p:xfrm>
            <a:off x="5118100" y="4221278"/>
            <a:ext cx="1133475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1" name="Формула" r:id="rId9" imgW="330120" imgH="177480" progId="Equation.3">
                    <p:embed/>
                  </p:oleObj>
                </mc:Choice>
                <mc:Fallback>
                  <p:oleObj name="Формула" r:id="rId9" imgW="330120" imgH="177480" progId="Equation.3">
                    <p:embed/>
                    <p:pic>
                      <p:nvPicPr>
                        <p:cNvPr id="0" name="Объект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18100" y="4221278"/>
                          <a:ext cx="1133475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Группа 4"/>
          <p:cNvGrpSpPr/>
          <p:nvPr/>
        </p:nvGrpSpPr>
        <p:grpSpPr>
          <a:xfrm>
            <a:off x="7028609" y="4863827"/>
            <a:ext cx="1503831" cy="648072"/>
            <a:chOff x="6948264" y="4221088"/>
            <a:chExt cx="1503831" cy="648072"/>
          </a:xfrm>
        </p:grpSpPr>
        <p:sp>
          <p:nvSpPr>
            <p:cNvPr id="12" name="Скругленный прямоугольник 4">
              <a:hlinkClick r:id="rId6" action="ppaction://hlinksldjump"/>
            </p:cNvPr>
            <p:cNvSpPr/>
            <p:nvPr/>
          </p:nvSpPr>
          <p:spPr>
            <a:xfrm>
              <a:off x="6948264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6" name="Объект 4">
              <a:hlinkClick r:id="rId6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34414693"/>
                </p:ext>
              </p:extLst>
            </p:nvPr>
          </p:nvGraphicFramePr>
          <p:xfrm>
            <a:off x="7112000" y="4221278"/>
            <a:ext cx="1177925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2" name="Формула" r:id="rId11" imgW="342720" imgH="177480" progId="Equation.3">
                    <p:embed/>
                  </p:oleObj>
                </mc:Choice>
                <mc:Fallback>
                  <p:oleObj name="Формула" r:id="rId11" imgW="342720" imgH="177480" progId="Equation.3">
                    <p:embed/>
                    <p:pic>
                      <p:nvPicPr>
                        <p:cNvPr id="0" name="Объект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12000" y="4221278"/>
                          <a:ext cx="1177925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Группа Заголовок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1944216"/>
          </a:xfrm>
        </p:grpSpPr>
        <p:sp>
          <p:nvSpPr>
            <p:cNvPr id="22" name="Скругленный прямоугольник 1"/>
            <p:cNvSpPr/>
            <p:nvPr/>
          </p:nvSpPr>
          <p:spPr>
            <a:xfrm>
              <a:off x="619897" y="116632"/>
              <a:ext cx="7964214" cy="1944216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Текст в Заголовке"/>
            <p:cNvSpPr/>
            <p:nvPr/>
          </p:nvSpPr>
          <p:spPr>
            <a:xfrm>
              <a:off x="615423" y="226965"/>
              <a:ext cx="7913154" cy="172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1. Какое из произведений делится на 8?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88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0"/>
          <p:cNvGrpSpPr/>
          <p:nvPr/>
        </p:nvGrpSpPr>
        <p:grpSpPr>
          <a:xfrm>
            <a:off x="615423" y="332656"/>
            <a:ext cx="7968688" cy="2808312"/>
            <a:chOff x="615423" y="116632"/>
            <a:chExt cx="7968688" cy="28083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15423" y="226965"/>
              <a:ext cx="7913154" cy="25391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2. Вычислить значение выражения? </a:t>
              </a:r>
            </a:p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(28∙5):14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" name="Группа 2"/>
          <p:cNvGrpSpPr/>
          <p:nvPr/>
        </p:nvGrpSpPr>
        <p:grpSpPr>
          <a:xfrm>
            <a:off x="2762093" y="4863827"/>
            <a:ext cx="1503831" cy="648072"/>
            <a:chOff x="2762093" y="4221088"/>
            <a:chExt cx="1503831" cy="648072"/>
          </a:xfrm>
        </p:grpSpPr>
        <p:sp>
          <p:nvSpPr>
            <p:cNvPr id="22" name="Скругленный прямоугольник 21">
              <a:hlinkClick r:id="rId4" action="ppaction://hlinksldjump"/>
            </p:cNvPr>
            <p:cNvSpPr/>
            <p:nvPr/>
          </p:nvSpPr>
          <p:spPr>
            <a:xfrm>
              <a:off x="2762093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3" name="Объект 22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41524932"/>
                </p:ext>
              </p:extLst>
            </p:nvPr>
          </p:nvGraphicFramePr>
          <p:xfrm>
            <a:off x="3186113" y="4221361"/>
            <a:ext cx="654050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4" name="Формула" r:id="rId5" imgW="190440" imgH="177480" progId="Equation.3">
                    <p:embed/>
                  </p:oleObj>
                </mc:Choice>
                <mc:Fallback>
                  <p:oleObj name="Формула" r:id="rId5" imgW="1904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6113" y="4221361"/>
                          <a:ext cx="654050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Группа 3"/>
          <p:cNvGrpSpPr/>
          <p:nvPr/>
        </p:nvGrpSpPr>
        <p:grpSpPr>
          <a:xfrm>
            <a:off x="5004048" y="4863827"/>
            <a:ext cx="1503831" cy="648072"/>
            <a:chOff x="4932040" y="4221088"/>
            <a:chExt cx="1503831" cy="648072"/>
          </a:xfrm>
        </p:grpSpPr>
        <p:sp>
          <p:nvSpPr>
            <p:cNvPr id="25" name="Скругленный прямоугольник 24">
              <a:hlinkClick r:id="" action="ppaction://hlinkshowjump?jump=nextslide"/>
            </p:cNvPr>
            <p:cNvSpPr/>
            <p:nvPr/>
          </p:nvSpPr>
          <p:spPr>
            <a:xfrm>
              <a:off x="4932040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6" name="Объект 25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81218058"/>
                </p:ext>
              </p:extLst>
            </p:nvPr>
          </p:nvGraphicFramePr>
          <p:xfrm>
            <a:off x="5377880" y="4221361"/>
            <a:ext cx="611187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5" name="Формула" r:id="rId7" imgW="177480" imgH="177480" progId="Equation.3">
                    <p:embed/>
                  </p:oleObj>
                </mc:Choice>
                <mc:Fallback>
                  <p:oleObj name="Формула" r:id="rId7" imgW="1774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7880" y="4221361"/>
                          <a:ext cx="611187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Группа 4"/>
          <p:cNvGrpSpPr/>
          <p:nvPr/>
        </p:nvGrpSpPr>
        <p:grpSpPr>
          <a:xfrm>
            <a:off x="7028609" y="4863827"/>
            <a:ext cx="1503831" cy="648072"/>
            <a:chOff x="6948264" y="4221088"/>
            <a:chExt cx="1503831" cy="648072"/>
          </a:xfrm>
        </p:grpSpPr>
        <p:sp>
          <p:nvSpPr>
            <p:cNvPr id="28" name="Скругленный прямоугольник 27">
              <a:hlinkClick r:id="rId4" action="ppaction://hlinksldjump"/>
            </p:cNvPr>
            <p:cNvSpPr/>
            <p:nvPr/>
          </p:nvSpPr>
          <p:spPr>
            <a:xfrm>
              <a:off x="6948264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9" name="Объект 28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2459849"/>
                </p:ext>
              </p:extLst>
            </p:nvPr>
          </p:nvGraphicFramePr>
          <p:xfrm>
            <a:off x="7352330" y="4221361"/>
            <a:ext cx="698500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6" name="Формула" r:id="rId9" imgW="203040" imgH="177480" progId="Equation.3">
                    <p:embed/>
                  </p:oleObj>
                </mc:Choice>
                <mc:Fallback>
                  <p:oleObj name="Формула" r:id="rId9" imgW="2030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52330" y="4221361"/>
                          <a:ext cx="698500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" name="Группа 1"/>
          <p:cNvGrpSpPr/>
          <p:nvPr/>
        </p:nvGrpSpPr>
        <p:grpSpPr>
          <a:xfrm>
            <a:off x="683568" y="4863827"/>
            <a:ext cx="1503831" cy="648072"/>
            <a:chOff x="683568" y="4221088"/>
            <a:chExt cx="1503831" cy="648072"/>
          </a:xfrm>
        </p:grpSpPr>
        <p:sp>
          <p:nvSpPr>
            <p:cNvPr id="32" name="Скругленный прямоугольник 31">
              <a:hlinkClick r:id="rId4" action="ppaction://hlinksldjump"/>
            </p:cNvPr>
            <p:cNvSpPr/>
            <p:nvPr/>
          </p:nvSpPr>
          <p:spPr>
            <a:xfrm>
              <a:off x="683568" y="4221088"/>
              <a:ext cx="1503831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33" name="Объект 32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8522908"/>
                </p:ext>
              </p:extLst>
            </p:nvPr>
          </p:nvGraphicFramePr>
          <p:xfrm>
            <a:off x="1208088" y="4221088"/>
            <a:ext cx="455612" cy="595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7" name="Формула" r:id="rId11" imgW="126720" imgH="164880" progId="Equation.3">
                    <p:embed/>
                  </p:oleObj>
                </mc:Choice>
                <mc:Fallback>
                  <p:oleObj name="Формула" r:id="rId11" imgW="126720" imgH="1648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208088" y="4221088"/>
                          <a:ext cx="455612" cy="5953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Буква П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508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15423" y="226965"/>
              <a:ext cx="7913154" cy="172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3. Какую из дробей можно сократить на 20?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762093" y="4748957"/>
            <a:ext cx="1503831" cy="1419225"/>
            <a:chOff x="2762093" y="4748957"/>
            <a:chExt cx="1503831" cy="1419225"/>
          </a:xfrm>
        </p:grpSpPr>
        <p:sp>
          <p:nvSpPr>
            <p:cNvPr id="9" name="Скругленный прямоугольник 8">
              <a:hlinkClick r:id="rId4" action="ppaction://hlinksldjump"/>
            </p:cNvPr>
            <p:cNvSpPr/>
            <p:nvPr/>
          </p:nvSpPr>
          <p:spPr>
            <a:xfrm>
              <a:off x="2762093" y="4797152"/>
              <a:ext cx="1503831" cy="136815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0" name="Объект 9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16662496"/>
                </p:ext>
              </p:extLst>
            </p:nvPr>
          </p:nvGraphicFramePr>
          <p:xfrm>
            <a:off x="2963615" y="4748957"/>
            <a:ext cx="1176337" cy="1419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8" name="Формула" r:id="rId5" imgW="342720" imgH="393480" progId="Equation.3">
                    <p:embed/>
                  </p:oleObj>
                </mc:Choice>
                <mc:Fallback>
                  <p:oleObj name="Формула" r:id="rId5" imgW="34272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63615" y="4748957"/>
                          <a:ext cx="1176337" cy="1419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Группа 6"/>
          <p:cNvGrpSpPr/>
          <p:nvPr/>
        </p:nvGrpSpPr>
        <p:grpSpPr>
          <a:xfrm>
            <a:off x="5004048" y="4748957"/>
            <a:ext cx="1503831" cy="1419225"/>
            <a:chOff x="5004048" y="4748957"/>
            <a:chExt cx="1503831" cy="1419225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004048" y="4797152"/>
              <a:ext cx="1503831" cy="136815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3" name="Объект 12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38687764"/>
                </p:ext>
              </p:extLst>
            </p:nvPr>
          </p:nvGraphicFramePr>
          <p:xfrm>
            <a:off x="5122863" y="4748957"/>
            <a:ext cx="1266825" cy="1419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9" name="Формула" r:id="rId7" imgW="368280" imgH="393480" progId="Equation.3">
                    <p:embed/>
                  </p:oleObj>
                </mc:Choice>
                <mc:Fallback>
                  <p:oleObj name="Формула" r:id="rId7" imgW="368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22863" y="4748957"/>
                          <a:ext cx="1266825" cy="1419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Группа 7"/>
          <p:cNvGrpSpPr/>
          <p:nvPr/>
        </p:nvGrpSpPr>
        <p:grpSpPr>
          <a:xfrm>
            <a:off x="7028609" y="4748957"/>
            <a:ext cx="1503831" cy="1419225"/>
            <a:chOff x="7028609" y="4748957"/>
            <a:chExt cx="1503831" cy="1419225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7028609" y="4797152"/>
              <a:ext cx="1503831" cy="136815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6" name="Объект 15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50100134"/>
                </p:ext>
              </p:extLst>
            </p:nvPr>
          </p:nvGraphicFramePr>
          <p:xfrm>
            <a:off x="7040563" y="4748957"/>
            <a:ext cx="1484312" cy="1419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0" name="Формула" r:id="rId9" imgW="431640" imgH="393480" progId="Equation.3">
                    <p:embed/>
                  </p:oleObj>
                </mc:Choice>
                <mc:Fallback>
                  <p:oleObj name="Формула" r:id="rId9" imgW="431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40563" y="4748957"/>
                          <a:ext cx="1484312" cy="1419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Группа 1"/>
          <p:cNvGrpSpPr/>
          <p:nvPr/>
        </p:nvGrpSpPr>
        <p:grpSpPr>
          <a:xfrm>
            <a:off x="683568" y="4725144"/>
            <a:ext cx="1503831" cy="1440160"/>
            <a:chOff x="683568" y="4725144"/>
            <a:chExt cx="1503831" cy="1440160"/>
          </a:xfrm>
        </p:grpSpPr>
        <p:sp>
          <p:nvSpPr>
            <p:cNvPr id="18" name="Скругленный прямоугольник 17">
              <a:hlinkClick r:id="rId4" action="ppaction://hlinksldjump"/>
            </p:cNvPr>
            <p:cNvSpPr/>
            <p:nvPr/>
          </p:nvSpPr>
          <p:spPr>
            <a:xfrm>
              <a:off x="683568" y="4797152"/>
              <a:ext cx="1503831" cy="136815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9" name="Объект 18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27252884"/>
                </p:ext>
              </p:extLst>
            </p:nvPr>
          </p:nvGraphicFramePr>
          <p:xfrm>
            <a:off x="776288" y="4725144"/>
            <a:ext cx="1320800" cy="14205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1" name="Формула" r:id="rId11" imgW="368280" imgH="393480" progId="Equation.3">
                    <p:embed/>
                  </p:oleObj>
                </mc:Choice>
                <mc:Fallback>
                  <p:oleObj name="Формула" r:id="rId11" imgW="368280" imgH="393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76288" y="4725144"/>
                          <a:ext cx="1320800" cy="142058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Прямоугольник 16"/>
          <p:cNvSpPr/>
          <p:nvPr/>
        </p:nvSpPr>
        <p:spPr>
          <a:xfrm>
            <a:off x="2219433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501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15423" y="226964"/>
              <a:ext cx="7913154" cy="2489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4. Значение какой суммы кратно 7?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622445" y="4863827"/>
            <a:ext cx="1861178" cy="648072"/>
            <a:chOff x="2622445" y="4863827"/>
            <a:chExt cx="1861178" cy="64807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648081" y="4863827"/>
              <a:ext cx="1809907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0" name="Объект 9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7637133"/>
                </p:ext>
              </p:extLst>
            </p:nvPr>
          </p:nvGraphicFramePr>
          <p:xfrm>
            <a:off x="2622445" y="4863827"/>
            <a:ext cx="1861178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75" name="Формула" r:id="rId4" imgW="545760" imgH="177480" progId="Equation.3">
                    <p:embed/>
                  </p:oleObj>
                </mc:Choice>
                <mc:Fallback>
                  <p:oleObj name="Формула" r:id="rId4" imgW="54576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2445" y="4863827"/>
                          <a:ext cx="1861178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Группа 6"/>
          <p:cNvGrpSpPr/>
          <p:nvPr/>
        </p:nvGrpSpPr>
        <p:grpSpPr>
          <a:xfrm>
            <a:off x="4758278" y="4863827"/>
            <a:ext cx="1800200" cy="648072"/>
            <a:chOff x="4758278" y="4863827"/>
            <a:chExt cx="1800200" cy="64807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758278" y="4863827"/>
              <a:ext cx="1800200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3" name="Объект 12">
              <a:hlinkClick r:id="rId6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2537857"/>
                </p:ext>
              </p:extLst>
            </p:nvPr>
          </p:nvGraphicFramePr>
          <p:xfrm>
            <a:off x="4828909" y="4870549"/>
            <a:ext cx="1658937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76" name="Формула" r:id="rId7" imgW="482400" imgH="177480" progId="Equation.3">
                    <p:embed/>
                  </p:oleObj>
                </mc:Choice>
                <mc:Fallback>
                  <p:oleObj name="Формула" r:id="rId7" imgW="4824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28909" y="4870549"/>
                          <a:ext cx="1658937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Группа 7"/>
          <p:cNvGrpSpPr/>
          <p:nvPr/>
        </p:nvGrpSpPr>
        <p:grpSpPr>
          <a:xfrm>
            <a:off x="6858673" y="4863827"/>
            <a:ext cx="1800200" cy="648072"/>
            <a:chOff x="6858673" y="4863827"/>
            <a:chExt cx="1800200" cy="648072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858673" y="4863827"/>
              <a:ext cx="1800200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6" name="Объект 15">
              <a:hlinkClick r:id="rId6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9392403"/>
                </p:ext>
              </p:extLst>
            </p:nvPr>
          </p:nvGraphicFramePr>
          <p:xfrm>
            <a:off x="7020272" y="4863827"/>
            <a:ext cx="1354138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77" name="Формула" r:id="rId9" imgW="393480" imgH="177480" progId="Equation.3">
                    <p:embed/>
                  </p:oleObj>
                </mc:Choice>
                <mc:Fallback>
                  <p:oleObj name="Формула" r:id="rId9" imgW="3934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20272" y="4863827"/>
                          <a:ext cx="1354138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Группа 1"/>
          <p:cNvGrpSpPr/>
          <p:nvPr/>
        </p:nvGrpSpPr>
        <p:grpSpPr>
          <a:xfrm>
            <a:off x="539552" y="4841875"/>
            <a:ext cx="1800200" cy="670024"/>
            <a:chOff x="539552" y="4841875"/>
            <a:chExt cx="1800200" cy="67002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4863827"/>
              <a:ext cx="1800200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9" name="Объект 18">
              <a:hlinkClick r:id="rId6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87551434"/>
                </p:ext>
              </p:extLst>
            </p:nvPr>
          </p:nvGraphicFramePr>
          <p:xfrm>
            <a:off x="593725" y="4841875"/>
            <a:ext cx="1746027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78" name="Формула" r:id="rId11" imgW="469800" imgH="177480" progId="Equation.3">
                    <p:embed/>
                  </p:oleObj>
                </mc:Choice>
                <mc:Fallback>
                  <p:oleObj name="Формула" r:id="rId11" imgW="469800" imgH="177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93725" y="4841875"/>
                          <a:ext cx="1746027" cy="641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Прямоугольник 16"/>
          <p:cNvSpPr/>
          <p:nvPr/>
        </p:nvSpPr>
        <p:spPr>
          <a:xfrm>
            <a:off x="2219433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566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346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15423" y="226964"/>
              <a:ext cx="7913154" cy="2489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5. При каком значении </a:t>
              </a:r>
              <a:r>
                <a:rPr lang="ru-RU" sz="5300" b="1" i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Х </a:t>
              </a:r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сумма</a:t>
              </a:r>
              <a:r>
                <a:rPr lang="ru-RU" sz="5300" b="1" i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 </a:t>
              </a:r>
              <a:r>
                <a:rPr lang="ru-RU" sz="5300" b="1" i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Х</a:t>
              </a:r>
              <a:r>
                <a:rPr lang="ru-RU" sz="5300" b="1" i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+21 </a:t>
              </a:r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кратно 3?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648081" y="4797152"/>
            <a:ext cx="1809907" cy="648072"/>
            <a:chOff x="2648081" y="4797152"/>
            <a:chExt cx="1809907" cy="648072"/>
          </a:xfrm>
        </p:grpSpPr>
        <p:sp>
          <p:nvSpPr>
            <p:cNvPr id="8" name="Скругленный прямоугольник 7">
              <a:hlinkClick r:id="rId4" action="ppaction://hlinksldjump"/>
            </p:cNvPr>
            <p:cNvSpPr/>
            <p:nvPr/>
          </p:nvSpPr>
          <p:spPr>
            <a:xfrm>
              <a:off x="2648081" y="4797152"/>
              <a:ext cx="1809907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9" name="Объект 8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1691051"/>
                </p:ext>
              </p:extLst>
            </p:nvPr>
          </p:nvGraphicFramePr>
          <p:xfrm>
            <a:off x="3249613" y="4797425"/>
            <a:ext cx="604837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86" name="Формула" r:id="rId5" imgW="177480" imgH="177480" progId="Equation.3">
                    <p:embed/>
                  </p:oleObj>
                </mc:Choice>
                <mc:Fallback>
                  <p:oleObj name="Формула" r:id="rId5" imgW="1774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9613" y="4797425"/>
                          <a:ext cx="604837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Группа 14"/>
          <p:cNvGrpSpPr/>
          <p:nvPr/>
        </p:nvGrpSpPr>
        <p:grpSpPr>
          <a:xfrm>
            <a:off x="4758278" y="4797152"/>
            <a:ext cx="1800200" cy="648072"/>
            <a:chOff x="4758278" y="4797152"/>
            <a:chExt cx="1800200" cy="648072"/>
          </a:xfrm>
        </p:grpSpPr>
        <p:sp>
          <p:nvSpPr>
            <p:cNvPr id="10" name="Скругленный прямоугольник 9">
              <a:hlinkClick r:id="" action="ppaction://hlinkshowjump?jump=nextslide"/>
            </p:cNvPr>
            <p:cNvSpPr/>
            <p:nvPr/>
          </p:nvSpPr>
          <p:spPr>
            <a:xfrm>
              <a:off x="4758278" y="4797152"/>
              <a:ext cx="1800200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1" name="Объект 10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17073283"/>
                </p:ext>
              </p:extLst>
            </p:nvPr>
          </p:nvGraphicFramePr>
          <p:xfrm>
            <a:off x="5308600" y="4803775"/>
            <a:ext cx="698500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87" name="Формула" r:id="rId7" imgW="203040" imgH="177480" progId="Equation.3">
                    <p:embed/>
                  </p:oleObj>
                </mc:Choice>
                <mc:Fallback>
                  <p:oleObj name="Формула" r:id="rId7" imgW="2030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08600" y="4803775"/>
                          <a:ext cx="698500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Группа 19"/>
          <p:cNvGrpSpPr/>
          <p:nvPr/>
        </p:nvGrpSpPr>
        <p:grpSpPr>
          <a:xfrm>
            <a:off x="6858673" y="4797152"/>
            <a:ext cx="1800200" cy="648072"/>
            <a:chOff x="6858673" y="4797152"/>
            <a:chExt cx="1800200" cy="648072"/>
          </a:xfrm>
        </p:grpSpPr>
        <p:sp>
          <p:nvSpPr>
            <p:cNvPr id="7" name="Скругленный прямоугольник 6">
              <a:hlinkClick r:id="rId4" action="ppaction://hlinksldjump"/>
            </p:cNvPr>
            <p:cNvSpPr/>
            <p:nvPr/>
          </p:nvSpPr>
          <p:spPr>
            <a:xfrm>
              <a:off x="6858673" y="4797152"/>
              <a:ext cx="1800200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2" name="Объект 11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2758789"/>
                </p:ext>
              </p:extLst>
            </p:nvPr>
          </p:nvGraphicFramePr>
          <p:xfrm>
            <a:off x="7543800" y="4819650"/>
            <a:ext cx="304800" cy="595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88" name="Формула" r:id="rId9" imgW="88560" imgH="164880" progId="Equation.3">
                    <p:embed/>
                  </p:oleObj>
                </mc:Choice>
                <mc:Fallback>
                  <p:oleObj name="Формула" r:id="rId9" imgW="8856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43800" y="4819650"/>
                          <a:ext cx="304800" cy="5953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Группа 1"/>
          <p:cNvGrpSpPr/>
          <p:nvPr/>
        </p:nvGrpSpPr>
        <p:grpSpPr>
          <a:xfrm>
            <a:off x="539552" y="4775200"/>
            <a:ext cx="1800200" cy="670024"/>
            <a:chOff x="539552" y="4775200"/>
            <a:chExt cx="1800200" cy="670024"/>
          </a:xfrm>
        </p:grpSpPr>
        <p:sp>
          <p:nvSpPr>
            <p:cNvPr id="13" name="Скругленный прямоугольник 12">
              <a:hlinkClick r:id="rId4" action="ppaction://hlinksldjump"/>
            </p:cNvPr>
            <p:cNvSpPr/>
            <p:nvPr/>
          </p:nvSpPr>
          <p:spPr>
            <a:xfrm>
              <a:off x="539552" y="4797152"/>
              <a:ext cx="1800200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4" name="Объект 13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22112399"/>
                </p:ext>
              </p:extLst>
            </p:nvPr>
          </p:nvGraphicFramePr>
          <p:xfrm>
            <a:off x="1254125" y="4775200"/>
            <a:ext cx="425450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89" name="Формула" r:id="rId11" imgW="114120" imgH="177480" progId="Equation.3">
                    <p:embed/>
                  </p:oleObj>
                </mc:Choice>
                <mc:Fallback>
                  <p:oleObj name="Формула" r:id="rId11" imgW="114120" imgH="177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254125" y="4775200"/>
                          <a:ext cx="425450" cy="641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Прямоугольник 15"/>
          <p:cNvSpPr/>
          <p:nvPr/>
        </p:nvSpPr>
        <p:spPr>
          <a:xfrm>
            <a:off x="2219433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566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95141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57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5423" y="332656"/>
            <a:ext cx="7968688" cy="1944216"/>
            <a:chOff x="615423" y="116632"/>
            <a:chExt cx="7968688" cy="280831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9897" y="116632"/>
              <a:ext cx="7964214" cy="280831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15423" y="226964"/>
              <a:ext cx="7913154" cy="2489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3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effectLst>
                    <a:outerShdw blurRad="50800" algn="tl" rotWithShape="0">
                      <a:srgbClr val="000000"/>
                    </a:outerShdw>
                  </a:effectLst>
                </a:rPr>
                <a:t>6. Значение какой разности делится на 6?</a:t>
              </a:r>
              <a:endParaRPr lang="ru-RU" sz="53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374454" y="4797152"/>
            <a:ext cx="2088232" cy="648072"/>
            <a:chOff x="2374454" y="4797152"/>
            <a:chExt cx="2088232" cy="648072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374454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9" name="Объект 8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2119380"/>
                </p:ext>
              </p:extLst>
            </p:nvPr>
          </p:nvGraphicFramePr>
          <p:xfrm>
            <a:off x="2597832" y="4797152"/>
            <a:ext cx="1641475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2" name="Формула" r:id="rId5" imgW="482400" imgH="177480" progId="Equation.3">
                    <p:embed/>
                  </p:oleObj>
                </mc:Choice>
                <mc:Fallback>
                  <p:oleObj name="Формула" r:id="rId5" imgW="4824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7832" y="4797152"/>
                          <a:ext cx="1641475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Группа 6"/>
          <p:cNvGrpSpPr/>
          <p:nvPr/>
        </p:nvGrpSpPr>
        <p:grpSpPr>
          <a:xfrm>
            <a:off x="4630579" y="4797152"/>
            <a:ext cx="2088232" cy="648072"/>
            <a:chOff x="4630579" y="4797152"/>
            <a:chExt cx="2088232" cy="64807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630579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1" name="Объект 10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8535259"/>
                </p:ext>
              </p:extLst>
            </p:nvPr>
          </p:nvGraphicFramePr>
          <p:xfrm>
            <a:off x="4888882" y="4803874"/>
            <a:ext cx="1571625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3" name="Формула" r:id="rId7" imgW="457200" imgH="177480" progId="Equation.3">
                    <p:embed/>
                  </p:oleObj>
                </mc:Choice>
                <mc:Fallback>
                  <p:oleObj name="Формула" r:id="rId7" imgW="4572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8882" y="4803874"/>
                          <a:ext cx="1571625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Группа 7"/>
          <p:cNvGrpSpPr/>
          <p:nvPr/>
        </p:nvGrpSpPr>
        <p:grpSpPr>
          <a:xfrm>
            <a:off x="6835664" y="4797152"/>
            <a:ext cx="2176462" cy="648072"/>
            <a:chOff x="6835664" y="4797152"/>
            <a:chExt cx="2176462" cy="648072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6898829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2" name="Объект 11">
              <a:hlinkClick r:id="" action="ppaction://hlinkshowjump?jump=nextslide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1529870"/>
                </p:ext>
              </p:extLst>
            </p:nvPr>
          </p:nvGraphicFramePr>
          <p:xfrm>
            <a:off x="6835664" y="4805461"/>
            <a:ext cx="2176462" cy="639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4" name="Формула" r:id="rId9" imgW="634680" imgH="177480" progId="Equation.3">
                    <p:embed/>
                  </p:oleObj>
                </mc:Choice>
                <mc:Fallback>
                  <p:oleObj name="Формула" r:id="rId9" imgW="6346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35664" y="4805461"/>
                          <a:ext cx="2176462" cy="639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Группа 1"/>
          <p:cNvGrpSpPr/>
          <p:nvPr/>
        </p:nvGrpSpPr>
        <p:grpSpPr>
          <a:xfrm>
            <a:off x="77788" y="4797152"/>
            <a:ext cx="2160587" cy="655911"/>
            <a:chOff x="77788" y="4797152"/>
            <a:chExt cx="2160587" cy="65591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117029" y="4797152"/>
              <a:ext cx="2088232" cy="648072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1" name="Объект 20">
              <a:hlinkClick r:id="rId4" action="ppaction://hlinksldjump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74155487"/>
                </p:ext>
              </p:extLst>
            </p:nvPr>
          </p:nvGraphicFramePr>
          <p:xfrm>
            <a:off x="77788" y="4811713"/>
            <a:ext cx="2160587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5" name="Формула" r:id="rId11" imgW="622080" imgH="177480" progId="Equation.3">
                    <p:embed/>
                  </p:oleObj>
                </mc:Choice>
                <mc:Fallback>
                  <p:oleObj name="Формула" r:id="rId11" imgW="622080" imgH="177480" progId="Equation.3">
                    <p:embed/>
                    <p:pic>
                      <p:nvPicPr>
                        <p:cNvPr id="0" name="Объект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788" y="4811713"/>
                          <a:ext cx="2160587" cy="641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Прямоугольник 14"/>
          <p:cNvSpPr/>
          <p:nvPr/>
        </p:nvSpPr>
        <p:spPr>
          <a:xfrm>
            <a:off x="2219433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566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95141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27837" y="3008417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27880" y="3011074"/>
            <a:ext cx="748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727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696</Words>
  <Application>Microsoft Office PowerPoint</Application>
  <PresentationFormat>Экран (4:3)</PresentationFormat>
  <Paragraphs>192</Paragraphs>
  <Slides>28</Slides>
  <Notes>0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Arial</vt:lpstr>
      <vt:lpstr>Calibri</vt:lpstr>
      <vt:lpstr>Constantia</vt:lpstr>
      <vt:lpstr>Times New Roman</vt:lpstr>
      <vt:lpstr>Wingdings 2</vt:lpstr>
      <vt:lpstr>Тема Office</vt:lpstr>
      <vt:lpstr>Бумажная</vt:lpstr>
      <vt:lpstr>1_Бумажная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КТС</dc:creator>
  <cp:lastModifiedBy>AndreyK</cp:lastModifiedBy>
  <cp:revision>118</cp:revision>
  <dcterms:created xsi:type="dcterms:W3CDTF">2016-01-21T18:48:20Z</dcterms:created>
  <dcterms:modified xsi:type="dcterms:W3CDTF">2017-03-18T12:14:36Z</dcterms:modified>
</cp:coreProperties>
</file>