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61" r:id="rId3"/>
    <p:sldId id="257" r:id="rId4"/>
    <p:sldId id="258" r:id="rId5"/>
    <p:sldId id="259" r:id="rId6"/>
    <p:sldId id="260" r:id="rId7"/>
    <p:sldId id="263" r:id="rId8"/>
    <p:sldId id="272" r:id="rId9"/>
    <p:sldId id="273" r:id="rId10"/>
    <p:sldId id="265" r:id="rId11"/>
    <p:sldId id="266" r:id="rId12"/>
    <p:sldId id="267" r:id="rId13"/>
    <p:sldId id="270" r:id="rId14"/>
    <p:sldId id="274" r:id="rId15"/>
    <p:sldId id="268" r:id="rId16"/>
    <p:sldId id="269" r:id="rId17"/>
    <p:sldId id="275" r:id="rId18"/>
    <p:sldId id="277" r:id="rId19"/>
    <p:sldId id="264" r:id="rId20"/>
    <p:sldId id="276" r:id="rId21"/>
    <p:sldId id="271" r:id="rId22"/>
    <p:sldId id="278" r:id="rId23"/>
    <p:sldId id="26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14" autoAdjust="0"/>
    <p:restoredTop sz="90553" autoAdjust="0"/>
  </p:normalViewPr>
  <p:slideViewPr>
    <p:cSldViewPr>
      <p:cViewPr varScale="1">
        <p:scale>
          <a:sx n="84" d="100"/>
          <a:sy n="84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4EF64-E7B0-4E91-8328-905819FD06BA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DFB4D-F4B3-4908-80CC-D930383ED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734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DFB4D-F4B3-4908-80CC-D930383EDBD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745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DFB4D-F4B3-4908-80CC-D930383EDBD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776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9.jpeg"/><Relationship Id="rId4" Type="http://schemas.openxmlformats.org/officeDocument/2006/relationships/image" Target="../media/image68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10626" y="-171400"/>
            <a:ext cx="4033374" cy="187220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Математика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календаре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365104"/>
            <a:ext cx="4579490" cy="174422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Выполнила: Лапшина Ирина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Ученица 8 «А» класса школы №1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Руководитель: Киселева Т.С.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Кулебаки 2017 год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1138">
            <a:off x="640582" y="241061"/>
            <a:ext cx="2715272" cy="1900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3203">
            <a:off x="2293701" y="2333984"/>
            <a:ext cx="1982816" cy="193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4244">
            <a:off x="449109" y="4374965"/>
            <a:ext cx="2220834" cy="2152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0063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56" y="332656"/>
            <a:ext cx="8133874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82" y="1742307"/>
            <a:ext cx="7024744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Степень двойки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92626" y="3275036"/>
            <a:ext cx="3265839" cy="2731613"/>
          </a:xfr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344283" y="4313259"/>
            <a:ext cx="2736304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344283" y="4313259"/>
            <a:ext cx="0" cy="7920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5357393" y="4313259"/>
            <a:ext cx="2736304" cy="79208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396388" y="2924944"/>
            <a:ext cx="2723194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Январь 2017 года.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229564"/>
              </p:ext>
            </p:extLst>
          </p:nvPr>
        </p:nvGraphicFramePr>
        <p:xfrm>
          <a:off x="1812925" y="5300663"/>
          <a:ext cx="2430463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" name="Формула" r:id="rId5" imgW="1231560" imgH="393480" progId="Equation.3">
                  <p:embed/>
                </p:oleObj>
              </mc:Choice>
              <mc:Fallback>
                <p:oleObj name="Формула" r:id="rId5" imgW="123156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2925" y="5300663"/>
                        <a:ext cx="2430463" cy="74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979712" y="5124938"/>
            <a:ext cx="5245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Р= </a:t>
            </a:r>
          </a:p>
        </p:txBody>
      </p:sp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069282"/>
            <a:ext cx="998560" cy="403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10320" y="5073474"/>
            <a:ext cx="434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</p:spTree>
    <p:extLst>
      <p:ext uri="{BB962C8B-B14F-4D97-AF65-F5344CB8AC3E}">
        <p14:creationId xmlns:p14="http://schemas.microsoft.com/office/powerpoint/2010/main" val="273264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85" y="204872"/>
            <a:ext cx="8610430" cy="64482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530" y="1052736"/>
            <a:ext cx="7024744" cy="123005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Степень двойки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091862"/>
            <a:ext cx="5302653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51218" y="2704775"/>
            <a:ext cx="2529234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Февраль 2017 года.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539004"/>
              </p:ext>
            </p:extLst>
          </p:nvPr>
        </p:nvGraphicFramePr>
        <p:xfrm>
          <a:off x="2483768" y="5661248"/>
          <a:ext cx="2173287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Формула" r:id="rId5" imgW="1079280" imgH="241200" progId="Equation.3">
                  <p:embed/>
                </p:oleObj>
              </mc:Choice>
              <mc:Fallback>
                <p:oleObj name="Формула" r:id="rId5" imgW="107928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83768" y="5661248"/>
                        <a:ext cx="2173287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656" y="4941168"/>
            <a:ext cx="892273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15224" y="4941168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Р=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19902" y="4927699"/>
            <a:ext cx="433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</p:spTree>
    <p:extLst>
      <p:ext uri="{BB962C8B-B14F-4D97-AF65-F5344CB8AC3E}">
        <p14:creationId xmlns:p14="http://schemas.microsoft.com/office/powerpoint/2010/main" val="21998576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497" y="338741"/>
            <a:ext cx="8445272" cy="63395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363" y="1264067"/>
            <a:ext cx="7024744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Степень двойки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337" y="2598163"/>
            <a:ext cx="5149933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2120" y="2222401"/>
            <a:ext cx="1965987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Апрель 2017 года.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46274"/>
              </p:ext>
            </p:extLst>
          </p:nvPr>
        </p:nvGraphicFramePr>
        <p:xfrm>
          <a:off x="827088" y="4797425"/>
          <a:ext cx="3094037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3" name="Формула" r:id="rId5" imgW="1231560" imgH="393480" progId="Equation.3">
                  <p:embed/>
                </p:oleObj>
              </mc:Choice>
              <mc:Fallback>
                <p:oleObj name="Формула" r:id="rId5" imgW="123156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7088" y="4797425"/>
                        <a:ext cx="3094037" cy="989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351449"/>
            <a:ext cx="1245665" cy="47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46980" y="4461219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Р=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87649" y="4360167"/>
            <a:ext cx="626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см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59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68" y="332656"/>
            <a:ext cx="8676456" cy="63441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485" y="416401"/>
            <a:ext cx="7024744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12" y="548680"/>
            <a:ext cx="8760290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4864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9" name="Рисунок 5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94744"/>
            <a:ext cx="8280920" cy="6230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632" y="118312"/>
            <a:ext cx="7024744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2017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13053" y="1354809"/>
            <a:ext cx="1585097" cy="14204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1597" y="1354809"/>
            <a:ext cx="1481456" cy="143878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8150" y="1354810"/>
            <a:ext cx="1688738" cy="14251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6888" y="1351845"/>
            <a:ext cx="1481456" cy="1400286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 flipH="1">
            <a:off x="1503721" y="2041794"/>
            <a:ext cx="216024" cy="1630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503721" y="2204864"/>
            <a:ext cx="864096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1697288" y="2041794"/>
            <a:ext cx="670529" cy="54241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3087897" y="1903110"/>
            <a:ext cx="792088" cy="7338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4681378" y="1988840"/>
            <a:ext cx="854791" cy="7450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328257" y="2041794"/>
            <a:ext cx="12241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6976329" y="2041794"/>
            <a:ext cx="576064" cy="54241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6328011" y="2053988"/>
            <a:ext cx="648318" cy="5302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http://wallpaperio.ru/img/kalendar-na-rabochiy-stol-201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3250" r="76774" b="34945"/>
          <a:stretch/>
        </p:blipFill>
        <p:spPr bwMode="auto">
          <a:xfrm>
            <a:off x="1432402" y="2775301"/>
            <a:ext cx="1480651" cy="1517796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8"/>
          <a:srcRect l="24668" t="32652" r="51056" b="36989"/>
          <a:stretch/>
        </p:blipFill>
        <p:spPr>
          <a:xfrm>
            <a:off x="2919118" y="2765723"/>
            <a:ext cx="1656184" cy="1512168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8"/>
          <a:srcRect l="51056" t="34097" r="25723" b="32652"/>
          <a:stretch/>
        </p:blipFill>
        <p:spPr>
          <a:xfrm>
            <a:off x="4570159" y="2765723"/>
            <a:ext cx="1584175" cy="1518368"/>
          </a:xfrm>
          <a:prstGeom prst="rect">
            <a:avLst/>
          </a:prstGeom>
          <a:solidFill>
            <a:schemeClr val="accent3"/>
          </a:solidFill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8"/>
          <a:srcRect l="77444" t="34097" r="-665" b="36989"/>
          <a:stretch/>
        </p:blipFill>
        <p:spPr>
          <a:xfrm>
            <a:off x="6160604" y="2749049"/>
            <a:ext cx="1492286" cy="1544048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8"/>
          <a:srcRect t="67348" r="77444" b="2292"/>
          <a:stretch/>
        </p:blipFill>
        <p:spPr>
          <a:xfrm>
            <a:off x="1430734" y="4276058"/>
            <a:ext cx="1538799" cy="1512168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8"/>
          <a:srcRect l="25332" t="66503" r="51447" b="-1200"/>
          <a:stretch/>
        </p:blipFill>
        <p:spPr>
          <a:xfrm>
            <a:off x="2956741" y="4276057"/>
            <a:ext cx="1584176" cy="1512169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8"/>
          <a:srcRect l="51056" t="67348" r="25723" b="2292"/>
          <a:stretch/>
        </p:blipFill>
        <p:spPr>
          <a:xfrm>
            <a:off x="4542044" y="4280208"/>
            <a:ext cx="1584175" cy="1512168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8"/>
          <a:srcRect l="76388" t="67348" r="-665" b="2292"/>
          <a:stretch/>
        </p:blipFill>
        <p:spPr>
          <a:xfrm>
            <a:off x="6101309" y="4270379"/>
            <a:ext cx="1567035" cy="1512168"/>
          </a:xfrm>
          <a:prstGeom prst="rect">
            <a:avLst/>
          </a:prstGeom>
          <a:solidFill>
            <a:srgbClr val="92D050"/>
          </a:solidFill>
        </p:spPr>
      </p:pic>
      <p:cxnSp>
        <p:nvCxnSpPr>
          <p:cNvPr id="43" name="Прямая соединительная линия 42"/>
          <p:cNvCxnSpPr/>
          <p:nvPr/>
        </p:nvCxnSpPr>
        <p:spPr>
          <a:xfrm flipH="1">
            <a:off x="1695998" y="3372563"/>
            <a:ext cx="216024" cy="2160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675529" y="3625356"/>
            <a:ext cx="908312" cy="307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 flipV="1">
            <a:off x="1912022" y="3380974"/>
            <a:ext cx="671819" cy="55208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3303921" y="3429000"/>
            <a:ext cx="864096" cy="7920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4681378" y="3480575"/>
            <a:ext cx="1383032" cy="54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5392153" y="3480577"/>
            <a:ext cx="648072" cy="5237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20" name="Прямая соединительная линия 5119"/>
          <p:cNvCxnSpPr/>
          <p:nvPr/>
        </p:nvCxnSpPr>
        <p:spPr>
          <a:xfrm flipH="1" flipV="1">
            <a:off x="4647311" y="3471569"/>
            <a:ext cx="744842" cy="5308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24" name="Прямая соединительная линия 5123"/>
          <p:cNvCxnSpPr/>
          <p:nvPr/>
        </p:nvCxnSpPr>
        <p:spPr>
          <a:xfrm flipH="1">
            <a:off x="6616289" y="3372293"/>
            <a:ext cx="252241" cy="2530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26" name="Прямая соединительная линия 5125"/>
          <p:cNvCxnSpPr/>
          <p:nvPr/>
        </p:nvCxnSpPr>
        <p:spPr>
          <a:xfrm>
            <a:off x="6652170" y="3625356"/>
            <a:ext cx="882327" cy="3770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28" name="Прямая соединительная линия 5127"/>
          <p:cNvCxnSpPr/>
          <p:nvPr/>
        </p:nvCxnSpPr>
        <p:spPr>
          <a:xfrm flipH="1" flipV="1">
            <a:off x="6857076" y="3379248"/>
            <a:ext cx="695317" cy="6201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30" name="Прямая соединительная линия 5129"/>
          <p:cNvCxnSpPr/>
          <p:nvPr/>
        </p:nvCxnSpPr>
        <p:spPr>
          <a:xfrm flipH="1">
            <a:off x="1972789" y="4913259"/>
            <a:ext cx="874320" cy="7479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32" name="Прямая соединительная линия 5131"/>
          <p:cNvCxnSpPr/>
          <p:nvPr/>
        </p:nvCxnSpPr>
        <p:spPr>
          <a:xfrm flipH="1">
            <a:off x="3014762" y="5027868"/>
            <a:ext cx="231994" cy="2027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36" name="Прямая соединительная линия 5135"/>
          <p:cNvCxnSpPr/>
          <p:nvPr/>
        </p:nvCxnSpPr>
        <p:spPr>
          <a:xfrm>
            <a:off x="3013635" y="5225143"/>
            <a:ext cx="938358" cy="2920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38" name="Прямая соединительная линия 5137"/>
          <p:cNvCxnSpPr/>
          <p:nvPr/>
        </p:nvCxnSpPr>
        <p:spPr>
          <a:xfrm flipH="1" flipV="1">
            <a:off x="3232475" y="5020319"/>
            <a:ext cx="720081" cy="4907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46" name="Прямая соединительная линия 5145"/>
          <p:cNvCxnSpPr/>
          <p:nvPr/>
        </p:nvCxnSpPr>
        <p:spPr>
          <a:xfrm flipH="1">
            <a:off x="4647311" y="4874788"/>
            <a:ext cx="888858" cy="8140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48" name="Прямая соединительная линия 5147"/>
          <p:cNvCxnSpPr/>
          <p:nvPr/>
        </p:nvCxnSpPr>
        <p:spPr>
          <a:xfrm flipH="1">
            <a:off x="6688297" y="4913259"/>
            <a:ext cx="846200" cy="7479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137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19" y="331237"/>
            <a:ext cx="8405825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87245"/>
            <a:ext cx="7024744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Степень тройки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192" y="2627784"/>
            <a:ext cx="5149933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2121" y="2256736"/>
            <a:ext cx="2232248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Январь 2017 года.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541669"/>
              </p:ext>
            </p:extLst>
          </p:nvPr>
        </p:nvGraphicFramePr>
        <p:xfrm>
          <a:off x="992555" y="5294781"/>
          <a:ext cx="3281362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Формула" r:id="rId5" imgW="1523880" imgH="393480" progId="Equation.3">
                  <p:embed/>
                </p:oleObj>
              </mc:Choice>
              <mc:Fallback>
                <p:oleObj name="Формула" r:id="rId5" imgW="152388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2555" y="5294781"/>
                        <a:ext cx="3281362" cy="846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515" y="4732952"/>
            <a:ext cx="671982" cy="47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88700" y="4837960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Р=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4724026"/>
            <a:ext cx="526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</p:spTree>
    <p:extLst>
      <p:ext uri="{BB962C8B-B14F-4D97-AF65-F5344CB8AC3E}">
        <p14:creationId xmlns:p14="http://schemas.microsoft.com/office/powerpoint/2010/main" val="4030033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60597"/>
            <a:ext cx="8411939" cy="62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10" y="816342"/>
            <a:ext cx="7024744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Степень тройки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822" y="1959342"/>
            <a:ext cx="5188591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20072" y="1774676"/>
            <a:ext cx="2494528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Апрель 2017 года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6479"/>
              </p:ext>
            </p:extLst>
          </p:nvPr>
        </p:nvGraphicFramePr>
        <p:xfrm>
          <a:off x="2051720" y="4725144"/>
          <a:ext cx="2925762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1" name="Формула" r:id="rId5" imgW="1218960" imgH="393480" progId="Equation.3">
                  <p:embed/>
                </p:oleObj>
              </mc:Choice>
              <mc:Fallback>
                <p:oleObj name="Формула" r:id="rId5" imgW="121896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51720" y="4725144"/>
                        <a:ext cx="2925762" cy="946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10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293096"/>
            <a:ext cx="1126558" cy="47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43808" y="4398104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Р=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98467" y="4282546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</p:spTree>
    <p:extLst>
      <p:ext uri="{BB962C8B-B14F-4D97-AF65-F5344CB8AC3E}">
        <p14:creationId xmlns:p14="http://schemas.microsoft.com/office/powerpoint/2010/main" val="132690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32656"/>
            <a:ext cx="8352928" cy="61926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7024744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5576" y="2708920"/>
            <a:ext cx="733798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9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411" y="955932"/>
            <a:ext cx="6413933" cy="4270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187068"/>
            <a:ext cx="7024744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5013176"/>
            <a:ext cx="6777317" cy="1512168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календаре 2017 года мы получили: геометрические фигуры, построенные на степенях двойки и тройки, имеющие площади значения которых выражаются степенями двойки и тройки.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3718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14312"/>
            <a:ext cx="8572500" cy="64293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Задачка</a:t>
            </a:r>
            <a:endParaRPr lang="ru-RU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172707" y="2160338"/>
                <a:ext cx="6912884" cy="3841652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ru-RU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В </a:t>
                </a:r>
                <a:r>
                  <a:rPr lang="ru-RU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некотором году три месяца подряд содержали всего по </a:t>
                </a:r>
                <a:r>
                  <a:rPr lang="ru-RU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четыре воскресенья</a:t>
                </a:r>
                <a:r>
                  <a:rPr lang="ru-RU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. Докажите, что один из этих месяцев - февраль</a:t>
                </a:r>
                <a:r>
                  <a:rPr lang="ru-RU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ru-RU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1)30+31+30=91 или 31+30+31=92 (если не брать февраль)</a:t>
                </a:r>
              </a:p>
              <a:p>
                <a:r>
                  <a:rPr lang="ru-RU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2) </a:t>
                </a:r>
                <a14:m>
                  <m:oMath xmlns:m="http://schemas.openxmlformats.org/officeDocument/2006/math"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91:7=13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или </a:t>
                </a:r>
                <a14:m>
                  <m:oMath xmlns:m="http://schemas.openxmlformats.org/officeDocument/2006/math">
                    <m:r>
                      <a:rPr lang="ru-RU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92:7=</m:t>
                    </m:r>
                    <m:r>
                      <a:rPr lang="ru-RU" b="0" i="0" smtClean="0">
                        <a:solidFill>
                          <a:schemeClr val="tx1"/>
                        </a:solidFill>
                        <a:latin typeface="Cambria Math"/>
                      </a:rPr>
                      <m:t>13</m:t>
                    </m:r>
                    <m:f>
                      <m:fPr>
                        <m:ctrlP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endPara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3)В обычном году:</a:t>
                </a:r>
                <a14:m>
                  <m:oMath xmlns:m="http://schemas.openxmlformats.org/officeDocument/2006/math"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28+30+31=89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/>
                      </a:rPr>
                      <m:t>89:</m:t>
                    </m:r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7=12</m:t>
                    </m:r>
                    <m:f>
                      <m:fPr>
                        <m:ctrlP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5</m:t>
                        </m:r>
                      </m:num>
                      <m:den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7</m:t>
                        </m:r>
                      </m:den>
                    </m:f>
                  </m:oMath>
                </a14:m>
                <a:endPara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В високосном:</a:t>
                </a:r>
                <a14:m>
                  <m:oMath xmlns:m="http://schemas.openxmlformats.org/officeDocument/2006/math"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29+30+31=90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/>
                      </a:rPr>
                      <m:t>90:</m:t>
                    </m:r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7=12</m:t>
                    </m:r>
                    <m:f>
                      <m:fPr>
                        <m:ctrlP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6</m:t>
                        </m:r>
                      </m:num>
                      <m:den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ru-RU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Ответ</a:t>
                </a:r>
                <a:r>
                  <a:rPr lang="ru-RU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: в обычном году и високосном должен присутствовать февраль.</a:t>
                </a:r>
              </a:p>
              <a:p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72707" y="2160338"/>
                <a:ext cx="6912884" cy="3841652"/>
              </a:xfrm>
              <a:blipFill>
                <a:blip r:embed="rId4"/>
                <a:stretch>
                  <a:fillRect t="-26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622782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" name="Формула" r:id="rId5" imgW="114120" imgH="215640" progId="Equation.3">
                  <p:embed/>
                </p:oleObj>
              </mc:Choice>
              <mc:Fallback>
                <p:oleObj name="Формула" r:id="rId5" imgW="1141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837496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name="Формула" r:id="rId7" imgW="114120" imgH="215640" progId="Equation.3">
                  <p:embed/>
                </p:oleObj>
              </mc:Choice>
              <mc:Fallback>
                <p:oleObj name="Формула" r:id="rId7" imgW="1141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91676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024744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Если в календаре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года соединить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20 и 30 января, то получится равнобедренный прямоугольный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треугольник. Доказать.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677605"/>
            <a:ext cx="4098776" cy="279462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6444208" y="4719977"/>
            <a:ext cx="1944216" cy="7098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444208" y="5435022"/>
            <a:ext cx="1376601" cy="3924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7820809" y="4725144"/>
            <a:ext cx="567615" cy="11023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33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9469"/>
            <a:ext cx="7024744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интересно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2059" y="1383630"/>
            <a:ext cx="2642349" cy="2347446"/>
          </a:xfrm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2017 год: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– это среда, значит 29 марта –среда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273895"/>
              </p:ext>
            </p:extLst>
          </p:nvPr>
        </p:nvGraphicFramePr>
        <p:xfrm>
          <a:off x="5721350" y="1844675"/>
          <a:ext cx="254635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6" name="Уравнение" r:id="rId3" imgW="1396800" imgH="431640" progId="Equation.3">
                  <p:embed/>
                </p:oleObj>
              </mc:Choice>
              <mc:Fallback>
                <p:oleObj name="Уравнение" r:id="rId3" imgW="139680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21350" y="1844675"/>
                        <a:ext cx="254635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43175" y="4077072"/>
            <a:ext cx="20807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0 - суббота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1 - воскресенье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2 - понедельник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3 - вторник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4 - среда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5 - четверг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6 - пятница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90" b="7455"/>
          <a:stretch/>
        </p:blipFill>
        <p:spPr>
          <a:xfrm>
            <a:off x="899592" y="1484784"/>
            <a:ext cx="4011647" cy="421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68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76" y="332656"/>
            <a:ext cx="8251880" cy="62646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ClrTx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	https://medn.ru/statyi/kalendarvdrevnemegipte.html</a:t>
            </a:r>
          </a:p>
          <a:p>
            <a:pPr>
              <a:buClrTx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	http://pochemuha.ru/yulianskij-kalendar-kak-cezar-izmenil-kalendar</a:t>
            </a:r>
          </a:p>
          <a:p>
            <a:pPr>
              <a:buClrTx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	https://infourok.ru/matematicheskie-zakonomernosti-v-kalendare-913123.html</a:t>
            </a:r>
          </a:p>
          <a:p>
            <a:pPr>
              <a:buClrTx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	https://ru.wikipedia.org/wiki/Григорианский_календарь </a:t>
            </a:r>
          </a:p>
          <a:p>
            <a:pPr>
              <a:buClrTx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	https://ru.wikipedia.org/wiki/Древнеславянский_календарь</a:t>
            </a:r>
          </a:p>
          <a:p>
            <a:pPr>
              <a:buClrTx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	http://www.kakprosto.ru/kak-64649-kak-opredelit-den-pashi</a:t>
            </a:r>
          </a:p>
          <a:p>
            <a:pPr>
              <a:buClrTx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	Энциклопедия для детей, том 11, Математика, с. 159</a:t>
            </a:r>
          </a:p>
          <a:p>
            <a:pPr>
              <a:buClrTx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	http://maminsite.ru/forum/viewtopic.php?f=34&amp;t=3316&amp;view=print</a:t>
            </a:r>
          </a:p>
          <a:p>
            <a:pPr>
              <a:buClrTx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	http://www.math-on-line.com/olympiada-edu/katalog-math-fun-time-1ga.html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0351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Применение календаря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роках математики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338" y="3861046"/>
            <a:ext cx="1358641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909" y="1972543"/>
            <a:ext cx="1378346" cy="2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48880"/>
            <a:ext cx="2545856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 descr="http://vklasse.org/web/images/uploads/book/47_1_small_mediu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562" y="2772878"/>
            <a:ext cx="1378347" cy="217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77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36712"/>
            <a:ext cx="3606299" cy="534241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764704"/>
            <a:ext cx="4720488" cy="3168352"/>
          </a:xfrm>
        </p:spPr>
        <p:txBody>
          <a:bodyPr>
            <a:normAutofit/>
          </a:bodyPr>
          <a:lstStyle/>
          <a:p>
            <a:pPr algn="ctr"/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Спасибо</a:t>
            </a:r>
            <a:br>
              <a:rPr lang="ru-RU" sz="4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 за внимание!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95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024744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Актуальность темы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556792"/>
            <a:ext cx="4227016" cy="1068710"/>
          </a:xfrm>
        </p:spPr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Какие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же закономерности и особенности есть в календаре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36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36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36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93094"/>
            <a:ext cx="1395469" cy="1984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09120"/>
            <a:ext cx="2119657" cy="1859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721" y="764704"/>
            <a:ext cx="1180601" cy="1788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443248"/>
            <a:ext cx="311074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53494"/>
            <a:ext cx="272415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494" y="1772816"/>
            <a:ext cx="1804988" cy="28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79674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4176464" cy="18722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Календарь различных лет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0" y="995403"/>
            <a:ext cx="3744416" cy="1892345"/>
          </a:xfrm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</a:p>
          <a:p>
            <a:pPr marL="68580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Геометрические фигуры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07016"/>
            <a:ext cx="2652553" cy="165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724" y="2594649"/>
            <a:ext cx="1829738" cy="113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15" y="2794163"/>
            <a:ext cx="2512588" cy="1675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319" y="4469616"/>
            <a:ext cx="1717653" cy="171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43277"/>
            <a:ext cx="1570332" cy="1570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182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8760" y="836712"/>
            <a:ext cx="5760640" cy="54006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Я думаю, что в календаре можно построить не только прямоугольные треугольники с числами 10,20,30, но и найти другие закономерности.</a:t>
            </a:r>
            <a:endParaRPr lang="ru-RU" sz="3600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работы:</a:t>
            </a:r>
          </a:p>
          <a:p>
            <a:pPr marL="6858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Изучить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систематизировать математические закономерности в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календаре.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36712"/>
            <a:ext cx="2179031" cy="1634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7" y="3068960"/>
            <a:ext cx="1824203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807084"/>
            <a:ext cx="1601560" cy="160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68211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024744" cy="1143000"/>
          </a:xfrm>
        </p:spPr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6552728" cy="3600400"/>
          </a:xfrm>
        </p:spPr>
        <p:txBody>
          <a:bodyPr>
            <a:normAutofit fontScale="85000" lnSpcReduction="10000"/>
          </a:bodyPr>
          <a:lstStyle/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Изучить историю развития календаря.</a:t>
            </a:r>
          </a:p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Узнать, почему дата Пасхи меняется каждый год и есть ли математический способ ее вычисления?</a:t>
            </a:r>
          </a:p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Найти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календаре геометрические фигуры.</a:t>
            </a:r>
          </a:p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Научиться определять день недели по времени, не пользуясь календарем.</a:t>
            </a:r>
          </a:p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Выяснить, как составляется вечный календарь, и есть ли для него математическая  модель, найти её .  </a:t>
            </a:r>
          </a:p>
          <a:p>
            <a:pPr marL="525780" indent="-457200">
              <a:buClrTx/>
              <a:buSzPct val="100000"/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Научиться решать олимпиадные задачи про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календари.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25780" indent="-457200">
              <a:buClrTx/>
              <a:buSzPct val="100000"/>
              <a:buFont typeface="+mj-lt"/>
              <a:buAutoNum type="arabicPeriod"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980728"/>
            <a:ext cx="1333285" cy="1301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955526"/>
            <a:ext cx="1718798" cy="1497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000452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Формула" r:id="rId5" imgW="114120" imgH="215640" progId="Equation.3">
                  <p:embed/>
                </p:oleObj>
              </mc:Choice>
              <mc:Fallback>
                <p:oleObj name="Формула" r:id="rId5" imgW="1141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208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60" y="313402"/>
            <a:ext cx="8446584" cy="621521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Дата Пасхи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708920"/>
            <a:ext cx="5472609" cy="3507849"/>
          </a:xfrm>
          <a:solidFill>
            <a:schemeClr val="bg2">
              <a:alpha val="82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Пасха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2017 году: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2017:19=1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-2017:4=5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-2017:7=2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(19∙1+15):30=1</a:t>
            </a: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(2∙5+4∙2+6∙1+6):7=24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2)1+24=25, 25&gt;9, значит, Пасха будет апрельской, а дата проведения 1+24-9=16. Т.е. Пасха этого года будет 16 апреля по Юлианскому календарю. В этом году Пасха католическая и православная совпадают, значит и у нас Пасха будет 16 апреля.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41600" y="307306"/>
            <a:ext cx="4032764" cy="1015663"/>
          </a:xfrm>
          <a:prstGeom prst="rect">
            <a:avLst/>
          </a:prstGeom>
          <a:solidFill>
            <a:schemeClr val="bg2">
              <a:alpha val="82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остаток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деления числа года на 19;</a:t>
            </a:r>
          </a:p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остаток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деления числа года на 4;</a:t>
            </a:r>
          </a:p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остаток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деления числа года на 7;</a:t>
            </a:r>
          </a:p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остаток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деления на 30 выражения 19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+ 15;</a:t>
            </a:r>
          </a:p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остаток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деления на 7 выражения 2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+ 4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+6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+ 6.</a:t>
            </a:r>
          </a:p>
        </p:txBody>
      </p:sp>
    </p:spTree>
    <p:extLst>
      <p:ext uri="{BB962C8B-B14F-4D97-AF65-F5344CB8AC3E}">
        <p14:creationId xmlns:p14="http://schemas.microsoft.com/office/powerpoint/2010/main" val="13485666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32656"/>
            <a:ext cx="8352928" cy="61926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исследования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2132856"/>
            <a:ext cx="4257037" cy="4229057"/>
          </a:xfrm>
        </p:spPr>
        <p:txBody>
          <a:bodyPr>
            <a:normAutofit/>
          </a:bodyPr>
          <a:lstStyle/>
          <a:p>
            <a:pPr marL="68580" indent="0">
              <a:buSzPct val="100000"/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Закономерности в календаре:</a:t>
            </a:r>
          </a:p>
          <a:p>
            <a:pPr indent="193675">
              <a:buSzPct val="100000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Степень двойки</a:t>
            </a:r>
          </a:p>
          <a:p>
            <a:pPr indent="11113">
              <a:buSzPct val="100000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Степень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тройки</a:t>
            </a:r>
          </a:p>
          <a:p>
            <a:pPr marL="68580" indent="0">
              <a:buSzPct val="100000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	Решение олимпиадных задач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68580" indent="0">
              <a:buSzPct val="100000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8580" indent="0">
              <a:buSzPct val="100000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      Это интересно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47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4" name="Рисунок 52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90" y="153889"/>
            <a:ext cx="8571662" cy="65154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449" y="154647"/>
            <a:ext cx="7024744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2017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wallpaperio.ru/img/kalendar-na-rabochiy-stol-201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2" r="75660" b="66667"/>
          <a:stretch/>
        </p:blipFill>
        <p:spPr bwMode="auto">
          <a:xfrm>
            <a:off x="1461339" y="1596627"/>
            <a:ext cx="1486636" cy="144016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75756" t="361" r="-129" b="69155"/>
          <a:stretch/>
        </p:blipFill>
        <p:spPr>
          <a:xfrm>
            <a:off x="6030548" y="1612650"/>
            <a:ext cx="1632259" cy="1427352"/>
          </a:xfrm>
          <a:prstGeom prst="rect">
            <a:avLst/>
          </a:prstGeom>
          <a:solidFill>
            <a:schemeClr val="accent3"/>
          </a:solidFill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t="33842" r="77166" b="33842"/>
          <a:stretch/>
        </p:blipFill>
        <p:spPr>
          <a:xfrm>
            <a:off x="1465705" y="3036787"/>
            <a:ext cx="1482269" cy="1440160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50789" t="32316" r="23226" b="32137"/>
          <a:stretch/>
        </p:blipFill>
        <p:spPr>
          <a:xfrm>
            <a:off x="4412448" y="2994458"/>
            <a:ext cx="1618100" cy="1468718"/>
          </a:xfrm>
          <a:prstGeom prst="rect">
            <a:avLst/>
          </a:prstGeom>
          <a:solidFill>
            <a:schemeClr val="accent3"/>
          </a:solidFill>
        </p:spPr>
      </p:pic>
      <p:pic>
        <p:nvPicPr>
          <p:cNvPr id="4102" name="Picture 6" descr="http://wallpaperio.ru/img/kalendar-na-rabochiy-stol-201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r="49861" b="69463"/>
          <a:stretch/>
        </p:blipFill>
        <p:spPr bwMode="auto">
          <a:xfrm>
            <a:off x="2932120" y="1612651"/>
            <a:ext cx="1584176" cy="1424136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/>
          <a:srcRect l="50000" r="25122" b="71091"/>
          <a:stretch/>
        </p:blipFill>
        <p:spPr>
          <a:xfrm>
            <a:off x="4490788" y="1612531"/>
            <a:ext cx="1539760" cy="1424256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l="76697" t="32087" b="35098"/>
          <a:stretch/>
        </p:blipFill>
        <p:spPr>
          <a:xfrm>
            <a:off x="6034532" y="3040002"/>
            <a:ext cx="1628276" cy="1423174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/>
          <a:srcRect t="66159" r="77090" b="1906"/>
          <a:stretch/>
        </p:blipFill>
        <p:spPr>
          <a:xfrm>
            <a:off x="1461338" y="4448172"/>
            <a:ext cx="1518324" cy="1461015"/>
          </a:xfrm>
          <a:prstGeom prst="rect">
            <a:avLst/>
          </a:prstGeom>
          <a:solidFill>
            <a:schemeClr val="accent3"/>
          </a:solidFill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/>
          <a:srcRect l="25122" t="67846" r="50000" b="-295"/>
          <a:stretch/>
        </p:blipFill>
        <p:spPr>
          <a:xfrm>
            <a:off x="2957955" y="4451387"/>
            <a:ext cx="1450750" cy="146572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/>
          <a:srcRect l="50000" t="66224" r="25122" b="2950"/>
          <a:stretch/>
        </p:blipFill>
        <p:spPr>
          <a:xfrm>
            <a:off x="4412449" y="4463176"/>
            <a:ext cx="1619097" cy="1446011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/>
          <a:srcRect l="75810" t="65130" r="-1151" b="3319"/>
          <a:stretch/>
        </p:blipFill>
        <p:spPr>
          <a:xfrm>
            <a:off x="6040529" y="4451387"/>
            <a:ext cx="1622278" cy="1457800"/>
          </a:xfrm>
          <a:prstGeom prst="rect">
            <a:avLst/>
          </a:prstGeom>
          <a:solidFill>
            <a:schemeClr val="accent3"/>
          </a:solidFill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1609605" y="2316707"/>
            <a:ext cx="36015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2041769" y="2316707"/>
            <a:ext cx="7200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609605" y="2316707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1609605" y="2316707"/>
            <a:ext cx="1152244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697953" y="2158861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96" name="Прямая соединительная линия 4095"/>
          <p:cNvCxnSpPr/>
          <p:nvPr/>
        </p:nvCxnSpPr>
        <p:spPr>
          <a:xfrm flipH="1">
            <a:off x="3697953" y="2172691"/>
            <a:ext cx="432048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99" name="Прямая соединительная линия 4098"/>
          <p:cNvCxnSpPr/>
          <p:nvPr/>
        </p:nvCxnSpPr>
        <p:spPr>
          <a:xfrm flipH="1">
            <a:off x="3436176" y="2139068"/>
            <a:ext cx="261777" cy="21665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03" name="Прямая соединительная линия 4102"/>
          <p:cNvCxnSpPr/>
          <p:nvPr/>
        </p:nvCxnSpPr>
        <p:spPr>
          <a:xfrm>
            <a:off x="3436176" y="2316707"/>
            <a:ext cx="261777" cy="2160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24" name="Рисунок 41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0704" y="2226245"/>
            <a:ext cx="454856" cy="386316"/>
          </a:xfrm>
          <a:prstGeom prst="rect">
            <a:avLst/>
          </a:prstGeom>
        </p:spPr>
      </p:pic>
      <p:pic>
        <p:nvPicPr>
          <p:cNvPr id="4125" name="Рисунок 41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09131" y="2230663"/>
            <a:ext cx="438950" cy="12193"/>
          </a:xfrm>
          <a:prstGeom prst="rect">
            <a:avLst/>
          </a:prstGeom>
        </p:spPr>
      </p:pic>
      <p:pic>
        <p:nvPicPr>
          <p:cNvPr id="4126" name="Рисунок 41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56929" y="2249361"/>
            <a:ext cx="252202" cy="212970"/>
          </a:xfrm>
          <a:prstGeom prst="rect">
            <a:avLst/>
          </a:prstGeom>
        </p:spPr>
      </p:pic>
      <p:pic>
        <p:nvPicPr>
          <p:cNvPr id="4127" name="Рисунок 41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79386" y="2380893"/>
            <a:ext cx="274344" cy="231668"/>
          </a:xfrm>
          <a:prstGeom prst="rect">
            <a:avLst/>
          </a:prstGeom>
        </p:spPr>
      </p:pic>
      <p:cxnSp>
        <p:nvCxnSpPr>
          <p:cNvPr id="5121" name="Прямая соединительная линия 5120"/>
          <p:cNvCxnSpPr/>
          <p:nvPr/>
        </p:nvCxnSpPr>
        <p:spPr>
          <a:xfrm flipH="1">
            <a:off x="6506265" y="2158861"/>
            <a:ext cx="1080120" cy="1968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24" name="Прямая соединительная линия 5123"/>
          <p:cNvCxnSpPr/>
          <p:nvPr/>
        </p:nvCxnSpPr>
        <p:spPr>
          <a:xfrm>
            <a:off x="6506265" y="2355724"/>
            <a:ext cx="1080120" cy="1770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26" name="Прямая соединительная линия 5125"/>
          <p:cNvCxnSpPr/>
          <p:nvPr/>
        </p:nvCxnSpPr>
        <p:spPr>
          <a:xfrm>
            <a:off x="7586385" y="2158861"/>
            <a:ext cx="0" cy="3738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28" name="Прямая соединительная линия 5127"/>
          <p:cNvCxnSpPr/>
          <p:nvPr/>
        </p:nvCxnSpPr>
        <p:spPr>
          <a:xfrm>
            <a:off x="6506265" y="2355724"/>
            <a:ext cx="10801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34" name="Прямая соединительная линия 5133"/>
          <p:cNvCxnSpPr/>
          <p:nvPr/>
        </p:nvCxnSpPr>
        <p:spPr>
          <a:xfrm flipH="1">
            <a:off x="1759960" y="3612851"/>
            <a:ext cx="432048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44" name="Рисунок 514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91838" y="3755984"/>
            <a:ext cx="274344" cy="231668"/>
          </a:xfrm>
          <a:prstGeom prst="rect">
            <a:avLst/>
          </a:prstGeom>
        </p:spPr>
      </p:pic>
      <p:pic>
        <p:nvPicPr>
          <p:cNvPr id="5146" name="Рисунок 514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85616" y="3561203"/>
            <a:ext cx="274344" cy="231668"/>
          </a:xfrm>
          <a:prstGeom prst="rect">
            <a:avLst/>
          </a:prstGeom>
        </p:spPr>
      </p:pic>
      <p:cxnSp>
        <p:nvCxnSpPr>
          <p:cNvPr id="5150" name="Прямая соединительная линия 5149"/>
          <p:cNvCxnSpPr/>
          <p:nvPr/>
        </p:nvCxnSpPr>
        <p:spPr>
          <a:xfrm flipH="1" flipV="1">
            <a:off x="1737763" y="3574592"/>
            <a:ext cx="469076" cy="347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54" name="Прямая соединительная линия 5153"/>
          <p:cNvCxnSpPr/>
          <p:nvPr/>
        </p:nvCxnSpPr>
        <p:spPr>
          <a:xfrm flipH="1">
            <a:off x="4736887" y="3550512"/>
            <a:ext cx="1026646" cy="1640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56" name="Прямая соединительная линия 5155"/>
          <p:cNvCxnSpPr/>
          <p:nvPr/>
        </p:nvCxnSpPr>
        <p:spPr>
          <a:xfrm>
            <a:off x="4728512" y="3714658"/>
            <a:ext cx="1019098" cy="1658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59" name="Прямая соединительная линия 5158"/>
          <p:cNvCxnSpPr/>
          <p:nvPr/>
        </p:nvCxnSpPr>
        <p:spPr>
          <a:xfrm flipH="1">
            <a:off x="5768952" y="3517860"/>
            <a:ext cx="2601" cy="3317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64" name="Прямая соединительная линия 5163"/>
          <p:cNvCxnSpPr/>
          <p:nvPr/>
        </p:nvCxnSpPr>
        <p:spPr>
          <a:xfrm>
            <a:off x="4709821" y="3714538"/>
            <a:ext cx="10190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67" name="Прямая соединительная линия 5166"/>
          <p:cNvCxnSpPr/>
          <p:nvPr/>
        </p:nvCxnSpPr>
        <p:spPr>
          <a:xfrm>
            <a:off x="6628873" y="3586154"/>
            <a:ext cx="518746" cy="195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70" name="Прямая соединительная линия 5169"/>
          <p:cNvCxnSpPr/>
          <p:nvPr/>
        </p:nvCxnSpPr>
        <p:spPr>
          <a:xfrm flipH="1">
            <a:off x="6404400" y="3586154"/>
            <a:ext cx="200530" cy="1773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72" name="Прямая соединительная линия 5171"/>
          <p:cNvCxnSpPr/>
          <p:nvPr/>
        </p:nvCxnSpPr>
        <p:spPr>
          <a:xfrm>
            <a:off x="6390104" y="3743096"/>
            <a:ext cx="336049" cy="2129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74" name="Прямая соединительная линия 5173"/>
          <p:cNvCxnSpPr/>
          <p:nvPr/>
        </p:nvCxnSpPr>
        <p:spPr>
          <a:xfrm flipV="1">
            <a:off x="6732517" y="3574580"/>
            <a:ext cx="415102" cy="3983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79" name="Прямая соединительная линия 5178"/>
          <p:cNvCxnSpPr/>
          <p:nvPr/>
        </p:nvCxnSpPr>
        <p:spPr>
          <a:xfrm flipH="1">
            <a:off x="1541112" y="5096917"/>
            <a:ext cx="1118249" cy="1893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83" name="Прямая соединительная линия 5182"/>
          <p:cNvCxnSpPr/>
          <p:nvPr/>
        </p:nvCxnSpPr>
        <p:spPr>
          <a:xfrm flipH="1" flipV="1">
            <a:off x="1508323" y="5323088"/>
            <a:ext cx="1118249" cy="1010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86" name="Прямая соединительная линия 5185"/>
          <p:cNvCxnSpPr/>
          <p:nvPr/>
        </p:nvCxnSpPr>
        <p:spPr>
          <a:xfrm>
            <a:off x="2659361" y="5106409"/>
            <a:ext cx="0" cy="3559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89" name="Прямая соединительная линия 5188"/>
          <p:cNvCxnSpPr/>
          <p:nvPr/>
        </p:nvCxnSpPr>
        <p:spPr>
          <a:xfrm flipH="1">
            <a:off x="1586543" y="5240527"/>
            <a:ext cx="1131671" cy="400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91" name="Прямая соединительная линия 5190"/>
          <p:cNvCxnSpPr/>
          <p:nvPr/>
        </p:nvCxnSpPr>
        <p:spPr>
          <a:xfrm>
            <a:off x="3014785" y="5229128"/>
            <a:ext cx="11677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93" name="Прямая соединительная линия 5192"/>
          <p:cNvCxnSpPr/>
          <p:nvPr/>
        </p:nvCxnSpPr>
        <p:spPr>
          <a:xfrm flipH="1">
            <a:off x="3020639" y="5242544"/>
            <a:ext cx="1171897" cy="3082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00" name="Прямая соединительная линия 5199"/>
          <p:cNvCxnSpPr/>
          <p:nvPr/>
        </p:nvCxnSpPr>
        <p:spPr>
          <a:xfrm flipV="1">
            <a:off x="3059832" y="5210334"/>
            <a:ext cx="0" cy="32704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03" name="Прямая соединительная линия 5202"/>
          <p:cNvCxnSpPr/>
          <p:nvPr/>
        </p:nvCxnSpPr>
        <p:spPr>
          <a:xfrm>
            <a:off x="5225870" y="5070265"/>
            <a:ext cx="3848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05" name="Прямая соединительная линия 5204"/>
          <p:cNvCxnSpPr/>
          <p:nvPr/>
        </p:nvCxnSpPr>
        <p:spPr>
          <a:xfrm flipH="1">
            <a:off x="5288093" y="5054854"/>
            <a:ext cx="354547" cy="4320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07" name="Прямая соединительная линия 5206"/>
          <p:cNvCxnSpPr/>
          <p:nvPr/>
        </p:nvCxnSpPr>
        <p:spPr>
          <a:xfrm flipH="1" flipV="1">
            <a:off x="5030187" y="5330931"/>
            <a:ext cx="218632" cy="1635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12" name="Прямая соединительная линия 5211"/>
          <p:cNvCxnSpPr/>
          <p:nvPr/>
        </p:nvCxnSpPr>
        <p:spPr>
          <a:xfrm flipV="1">
            <a:off x="5018225" y="5070265"/>
            <a:ext cx="207645" cy="2685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16" name="Прямая соединительная линия 5215"/>
          <p:cNvCxnSpPr/>
          <p:nvPr/>
        </p:nvCxnSpPr>
        <p:spPr>
          <a:xfrm flipV="1">
            <a:off x="6166681" y="5146232"/>
            <a:ext cx="1059688" cy="1705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18" name="Прямая соединительная линия 5217"/>
          <p:cNvCxnSpPr/>
          <p:nvPr/>
        </p:nvCxnSpPr>
        <p:spPr>
          <a:xfrm>
            <a:off x="6176662" y="5301089"/>
            <a:ext cx="1059688" cy="1643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21" name="Прямая соединительная линия 5220"/>
          <p:cNvCxnSpPr/>
          <p:nvPr/>
        </p:nvCxnSpPr>
        <p:spPr>
          <a:xfrm flipV="1">
            <a:off x="7253377" y="5127452"/>
            <a:ext cx="0" cy="3348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23" name="Прямая соединительная линия 5222"/>
          <p:cNvCxnSpPr/>
          <p:nvPr/>
        </p:nvCxnSpPr>
        <p:spPr>
          <a:xfrm flipV="1">
            <a:off x="6202673" y="5294888"/>
            <a:ext cx="1059688" cy="70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229" name="Рисунок 52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47824" y="3040002"/>
            <a:ext cx="1463626" cy="1431508"/>
          </a:xfrm>
          <a:prstGeom prst="rect">
            <a:avLst/>
          </a:prstGeom>
        </p:spPr>
      </p:pic>
      <p:cxnSp>
        <p:nvCxnSpPr>
          <p:cNvPr id="5233" name="Прямая соединительная линия 5232"/>
          <p:cNvCxnSpPr/>
          <p:nvPr/>
        </p:nvCxnSpPr>
        <p:spPr>
          <a:xfrm>
            <a:off x="3913977" y="3684859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35" name="Прямая соединительная линия 5234"/>
          <p:cNvCxnSpPr/>
          <p:nvPr/>
        </p:nvCxnSpPr>
        <p:spPr>
          <a:xfrm flipH="1">
            <a:off x="3913977" y="3684859"/>
            <a:ext cx="36004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37" name="Прямая соединительная линия 5236"/>
          <p:cNvCxnSpPr/>
          <p:nvPr/>
        </p:nvCxnSpPr>
        <p:spPr>
          <a:xfrm flipH="1" flipV="1">
            <a:off x="3697953" y="3880515"/>
            <a:ext cx="216024" cy="1643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42" name="Прямая соединительная линия 5241"/>
          <p:cNvCxnSpPr/>
          <p:nvPr/>
        </p:nvCxnSpPr>
        <p:spPr>
          <a:xfrm flipH="1">
            <a:off x="3697953" y="3684859"/>
            <a:ext cx="216024" cy="19565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92935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907</TotalTime>
  <Words>404</Words>
  <Application>Microsoft Office PowerPoint</Application>
  <PresentationFormat>Экран (4:3)</PresentationFormat>
  <Paragraphs>104</Paragraphs>
  <Slides>23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Calibri</vt:lpstr>
      <vt:lpstr>Cambria Math</vt:lpstr>
      <vt:lpstr>Century Gothic</vt:lpstr>
      <vt:lpstr>Times New Roman</vt:lpstr>
      <vt:lpstr>Wingdings 2</vt:lpstr>
      <vt:lpstr>Остин</vt:lpstr>
      <vt:lpstr>Формула</vt:lpstr>
      <vt:lpstr>Microsoft Equation 3.0</vt:lpstr>
      <vt:lpstr>Математика  в календаре</vt:lpstr>
      <vt:lpstr>Задача:</vt:lpstr>
      <vt:lpstr>Актуальность темы</vt:lpstr>
      <vt:lpstr>Объект исследования: Календарь различных лет</vt:lpstr>
      <vt:lpstr>Презентация PowerPoint</vt:lpstr>
      <vt:lpstr>Задачи:</vt:lpstr>
      <vt:lpstr>Дата Пасхи</vt:lpstr>
      <vt:lpstr>Мои исследования</vt:lpstr>
      <vt:lpstr>2017 год</vt:lpstr>
      <vt:lpstr>Степень двойки</vt:lpstr>
      <vt:lpstr>Степень двойки</vt:lpstr>
      <vt:lpstr>Степень двойки</vt:lpstr>
      <vt:lpstr>Вывод:</vt:lpstr>
      <vt:lpstr>2017 год</vt:lpstr>
      <vt:lpstr>Степень тройки</vt:lpstr>
      <vt:lpstr>Степень тройки</vt:lpstr>
      <vt:lpstr>Вывод</vt:lpstr>
      <vt:lpstr>Вывод:</vt:lpstr>
      <vt:lpstr>Задачка</vt:lpstr>
      <vt:lpstr>Это интересно</vt:lpstr>
      <vt:lpstr>Литература:</vt:lpstr>
      <vt:lpstr>Применение календаря на уроках математики</vt:lpstr>
      <vt:lpstr>Спасибо 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в календаре</dc:title>
  <dc:creator>89200363593 Help</dc:creator>
  <cp:lastModifiedBy>AndreyK</cp:lastModifiedBy>
  <cp:revision>105</cp:revision>
  <dcterms:created xsi:type="dcterms:W3CDTF">2016-11-09T17:40:04Z</dcterms:created>
  <dcterms:modified xsi:type="dcterms:W3CDTF">2017-04-08T22:25:30Z</dcterms:modified>
</cp:coreProperties>
</file>