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710" r:id="rId2"/>
  </p:sldMasterIdLst>
  <p:notesMasterIdLst>
    <p:notesMasterId r:id="rId40"/>
  </p:notesMasterIdLst>
  <p:sldIdLst>
    <p:sldId id="284" r:id="rId3"/>
    <p:sldId id="273" r:id="rId4"/>
    <p:sldId id="277" r:id="rId5"/>
    <p:sldId id="278" r:id="rId6"/>
    <p:sldId id="279" r:id="rId7"/>
    <p:sldId id="280" r:id="rId8"/>
    <p:sldId id="281" r:id="rId9"/>
    <p:sldId id="282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30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56" r:id="rId26"/>
    <p:sldId id="257" r:id="rId27"/>
    <p:sldId id="258" r:id="rId28"/>
    <p:sldId id="261" r:id="rId29"/>
    <p:sldId id="263" r:id="rId30"/>
    <p:sldId id="264" r:id="rId31"/>
    <p:sldId id="267" r:id="rId32"/>
    <p:sldId id="265" r:id="rId33"/>
    <p:sldId id="268" r:id="rId34"/>
    <p:sldId id="269" r:id="rId35"/>
    <p:sldId id="270" r:id="rId36"/>
    <p:sldId id="272" r:id="rId37"/>
    <p:sldId id="271" r:id="rId38"/>
    <p:sldId id="300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D23504"/>
    <a:srgbClr val="D47206"/>
    <a:srgbClr val="800080"/>
    <a:srgbClr val="008000"/>
    <a:srgbClr val="CC0000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6" autoAdjust="0"/>
    <p:restoredTop sz="91837" autoAdjust="0"/>
  </p:normalViewPr>
  <p:slideViewPr>
    <p:cSldViewPr>
      <p:cViewPr varScale="1">
        <p:scale>
          <a:sx n="86" d="100"/>
          <a:sy n="86" d="100"/>
        </p:scale>
        <p:origin x="10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CABEC-1E2E-4BE3-AF8E-BD97244084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C8FA7D3-2131-49C6-BD08-919AE59EB39F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Россия</a:t>
          </a:r>
        </a:p>
      </dgm:t>
    </dgm:pt>
    <dgm:pt modelId="{13ED9299-40BE-46E9-8B9F-27E04608B52B}" type="parTrans" cxnId="{7C738311-BA73-46E4-93B1-0CDBA8570C44}">
      <dgm:prSet/>
      <dgm:spPr/>
      <dgm:t>
        <a:bodyPr/>
        <a:lstStyle/>
        <a:p>
          <a:endParaRPr lang="ru-RU"/>
        </a:p>
      </dgm:t>
    </dgm:pt>
    <dgm:pt modelId="{A1C610B3-C99A-476A-9EC0-25FE98820E8E}" type="sibTrans" cxnId="{7C738311-BA73-46E4-93B1-0CDBA8570C44}">
      <dgm:prSet/>
      <dgm:spPr/>
      <dgm:t>
        <a:bodyPr/>
        <a:lstStyle/>
        <a:p>
          <a:endParaRPr lang="ru-RU"/>
        </a:p>
      </dgm:t>
    </dgm:pt>
    <dgm:pt modelId="{2676B3B8-91F6-4F19-83F4-167FB7B5BAD5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Герб</a:t>
          </a:r>
        </a:p>
      </dgm:t>
    </dgm:pt>
    <dgm:pt modelId="{2E4DF390-8343-42D3-9816-5F9664A27107}" type="parTrans" cxnId="{075FC5C1-BC97-4F13-B592-FA8656160C6F}">
      <dgm:prSet/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C20D1222-4F3B-431A-9E2A-70B5BD61D492}" type="sibTrans" cxnId="{075FC5C1-BC97-4F13-B592-FA8656160C6F}">
      <dgm:prSet/>
      <dgm:spPr/>
      <dgm:t>
        <a:bodyPr/>
        <a:lstStyle/>
        <a:p>
          <a:endParaRPr lang="ru-RU"/>
        </a:p>
      </dgm:t>
    </dgm:pt>
    <dgm:pt modelId="{E5C8DA4E-D2F1-4AC3-8B1B-DB18E2DE3DFE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Флаг</a:t>
          </a:r>
        </a:p>
      </dgm:t>
    </dgm:pt>
    <dgm:pt modelId="{1BC8D0B6-F695-4EEA-AD9D-A1D02C1E3B3C}" type="parTrans" cxnId="{870C9D15-A493-4AEC-88C7-6B1A4F4C0198}">
      <dgm:prSet/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247D240-9D62-45C5-B9D6-C484FC6E5D5B}" type="sibTrans" cxnId="{870C9D15-A493-4AEC-88C7-6B1A4F4C0198}">
      <dgm:prSet/>
      <dgm:spPr/>
      <dgm:t>
        <a:bodyPr/>
        <a:lstStyle/>
        <a:p>
          <a:endParaRPr lang="ru-RU"/>
        </a:p>
      </dgm:t>
    </dgm:pt>
    <dgm:pt modelId="{F7A3A4A0-7498-4A16-A95F-AA318D59C402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Гимн</a:t>
          </a:r>
        </a:p>
      </dgm:t>
    </dgm:pt>
    <dgm:pt modelId="{3789EA5C-C1C2-4943-8F34-33839A00FB60}" type="parTrans" cxnId="{501A70A2-CFDB-4111-A7A2-3E79A0A4A9FB}">
      <dgm:prSet/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5214C4B-3783-4DB3-8DD4-47B9DDEF7524}" type="sibTrans" cxnId="{501A70A2-CFDB-4111-A7A2-3E79A0A4A9FB}">
      <dgm:prSet/>
      <dgm:spPr/>
      <dgm:t>
        <a:bodyPr/>
        <a:lstStyle/>
        <a:p>
          <a:endParaRPr lang="ru-RU"/>
        </a:p>
      </dgm:t>
    </dgm:pt>
    <dgm:pt modelId="{AB226D76-84AA-47DD-BF58-0F97700D78F4}" type="pres">
      <dgm:prSet presAssocID="{03BCABEC-1E2E-4BE3-AF8E-BD97244084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35B677-50FF-4BE3-AA81-48307B52F5D0}" type="pres">
      <dgm:prSet presAssocID="{2C8FA7D3-2131-49C6-BD08-919AE59EB39F}" presName="hierRoot1" presStyleCnt="0">
        <dgm:presLayoutVars>
          <dgm:hierBranch/>
        </dgm:presLayoutVars>
      </dgm:prSet>
      <dgm:spPr/>
    </dgm:pt>
    <dgm:pt modelId="{5FBB7045-345C-4B10-B12F-AC444E652995}" type="pres">
      <dgm:prSet presAssocID="{2C8FA7D3-2131-49C6-BD08-919AE59EB39F}" presName="rootComposite1" presStyleCnt="0"/>
      <dgm:spPr/>
    </dgm:pt>
    <dgm:pt modelId="{CE358BEF-1DEB-4122-BB7B-ED4F722B2181}" type="pres">
      <dgm:prSet presAssocID="{2C8FA7D3-2131-49C6-BD08-919AE59EB39F}" presName="rootText1" presStyleLbl="node0" presStyleIdx="0" presStyleCnt="1" custLinFactNeighborX="-2734" custLinFactNeighborY="20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410A47-9005-43FC-8AF0-8CB57B0B4E9B}" type="pres">
      <dgm:prSet presAssocID="{2C8FA7D3-2131-49C6-BD08-919AE59EB39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DFF602-3822-4032-A82D-B5A44F346825}" type="pres">
      <dgm:prSet presAssocID="{2C8FA7D3-2131-49C6-BD08-919AE59EB39F}" presName="hierChild2" presStyleCnt="0"/>
      <dgm:spPr/>
    </dgm:pt>
    <dgm:pt modelId="{3CD6D374-9794-43E4-952D-C2CBCC6B4085}" type="pres">
      <dgm:prSet presAssocID="{2E4DF390-8343-42D3-9816-5F9664A27107}" presName="Name35" presStyleLbl="parChTrans1D2" presStyleIdx="0" presStyleCnt="3"/>
      <dgm:spPr/>
      <dgm:t>
        <a:bodyPr/>
        <a:lstStyle/>
        <a:p>
          <a:endParaRPr lang="ru-RU"/>
        </a:p>
      </dgm:t>
    </dgm:pt>
    <dgm:pt modelId="{0B70AAC7-9906-490C-95AB-5F6BB674732C}" type="pres">
      <dgm:prSet presAssocID="{2676B3B8-91F6-4F19-83F4-167FB7B5BAD5}" presName="hierRoot2" presStyleCnt="0">
        <dgm:presLayoutVars>
          <dgm:hierBranch/>
        </dgm:presLayoutVars>
      </dgm:prSet>
      <dgm:spPr/>
    </dgm:pt>
    <dgm:pt modelId="{A104A844-4036-44A4-A462-C6DC32F8B428}" type="pres">
      <dgm:prSet presAssocID="{2676B3B8-91F6-4F19-83F4-167FB7B5BAD5}" presName="rootComposite" presStyleCnt="0"/>
      <dgm:spPr/>
    </dgm:pt>
    <dgm:pt modelId="{CD1F89A4-E367-430B-8615-F228B7504303}" type="pres">
      <dgm:prSet presAssocID="{2676B3B8-91F6-4F19-83F4-167FB7B5BAD5}" presName="rootText" presStyleLbl="node2" presStyleIdx="0" presStyleCnt="3" custLinFactNeighborX="-23" custLinFactNeighborY="19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9D744C-FEF0-46E5-B021-E869076DEA0B}" type="pres">
      <dgm:prSet presAssocID="{2676B3B8-91F6-4F19-83F4-167FB7B5BAD5}" presName="rootConnector" presStyleLbl="node2" presStyleIdx="0" presStyleCnt="3"/>
      <dgm:spPr/>
      <dgm:t>
        <a:bodyPr/>
        <a:lstStyle/>
        <a:p>
          <a:endParaRPr lang="ru-RU"/>
        </a:p>
      </dgm:t>
    </dgm:pt>
    <dgm:pt modelId="{E64913C6-37C7-4C58-BFD0-002F2A6449FB}" type="pres">
      <dgm:prSet presAssocID="{2676B3B8-91F6-4F19-83F4-167FB7B5BAD5}" presName="hierChild4" presStyleCnt="0"/>
      <dgm:spPr/>
    </dgm:pt>
    <dgm:pt modelId="{F07ADE9A-5B8B-4824-8C6B-2A96AEFBE9DA}" type="pres">
      <dgm:prSet presAssocID="{2676B3B8-91F6-4F19-83F4-167FB7B5BAD5}" presName="hierChild5" presStyleCnt="0"/>
      <dgm:spPr/>
    </dgm:pt>
    <dgm:pt modelId="{00BB9AB9-CB26-40B4-B860-BAEBB33D81E7}" type="pres">
      <dgm:prSet presAssocID="{1BC8D0B6-F695-4EEA-AD9D-A1D02C1E3B3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E236BCEE-FD6D-4047-BE2B-A9B2F5563224}" type="pres">
      <dgm:prSet presAssocID="{E5C8DA4E-D2F1-4AC3-8B1B-DB18E2DE3DFE}" presName="hierRoot2" presStyleCnt="0">
        <dgm:presLayoutVars>
          <dgm:hierBranch/>
        </dgm:presLayoutVars>
      </dgm:prSet>
      <dgm:spPr/>
    </dgm:pt>
    <dgm:pt modelId="{ECA7AB1E-9DB4-4E21-AD3E-881C5F514CEC}" type="pres">
      <dgm:prSet presAssocID="{E5C8DA4E-D2F1-4AC3-8B1B-DB18E2DE3DFE}" presName="rootComposite" presStyleCnt="0"/>
      <dgm:spPr/>
    </dgm:pt>
    <dgm:pt modelId="{8C32C238-C4CD-486C-80E8-31B5C086F83A}" type="pres">
      <dgm:prSet presAssocID="{E5C8DA4E-D2F1-4AC3-8B1B-DB18E2DE3DFE}" presName="rootText" presStyleLbl="node2" presStyleIdx="1" presStyleCnt="3" custLinFactNeighborX="-2734" custLinFactNeighborY="19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8187B-31C2-43C3-A3E9-B204848147D4}" type="pres">
      <dgm:prSet presAssocID="{E5C8DA4E-D2F1-4AC3-8B1B-DB18E2DE3DFE}" presName="rootConnector" presStyleLbl="node2" presStyleIdx="1" presStyleCnt="3"/>
      <dgm:spPr/>
      <dgm:t>
        <a:bodyPr/>
        <a:lstStyle/>
        <a:p>
          <a:endParaRPr lang="ru-RU"/>
        </a:p>
      </dgm:t>
    </dgm:pt>
    <dgm:pt modelId="{10FC7262-1B76-4433-845C-9F63A215E647}" type="pres">
      <dgm:prSet presAssocID="{E5C8DA4E-D2F1-4AC3-8B1B-DB18E2DE3DFE}" presName="hierChild4" presStyleCnt="0"/>
      <dgm:spPr/>
    </dgm:pt>
    <dgm:pt modelId="{E0AD850D-08C7-40C4-852D-0ACF59BBC667}" type="pres">
      <dgm:prSet presAssocID="{E5C8DA4E-D2F1-4AC3-8B1B-DB18E2DE3DFE}" presName="hierChild5" presStyleCnt="0"/>
      <dgm:spPr/>
    </dgm:pt>
    <dgm:pt modelId="{15D8547D-B21B-464F-8E17-90476A155432}" type="pres">
      <dgm:prSet presAssocID="{3789EA5C-C1C2-4943-8F34-33839A00FB6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0904EEF1-1345-41EF-B8E3-64C72580B23F}" type="pres">
      <dgm:prSet presAssocID="{F7A3A4A0-7498-4A16-A95F-AA318D59C402}" presName="hierRoot2" presStyleCnt="0">
        <dgm:presLayoutVars>
          <dgm:hierBranch/>
        </dgm:presLayoutVars>
      </dgm:prSet>
      <dgm:spPr/>
    </dgm:pt>
    <dgm:pt modelId="{D706B92B-9106-4437-9416-52419050E175}" type="pres">
      <dgm:prSet presAssocID="{F7A3A4A0-7498-4A16-A95F-AA318D59C402}" presName="rootComposite" presStyleCnt="0"/>
      <dgm:spPr/>
    </dgm:pt>
    <dgm:pt modelId="{1BDC06E9-749A-4550-B8DE-E5BC9221C029}" type="pres">
      <dgm:prSet presAssocID="{F7A3A4A0-7498-4A16-A95F-AA318D59C402}" presName="rootText" presStyleLbl="node2" presStyleIdx="2" presStyleCnt="3" custLinFactNeighborX="-2249" custLinFactNeighborY="19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73E3D-3363-4682-B76A-F7D2A7DB5EDA}" type="pres">
      <dgm:prSet presAssocID="{F7A3A4A0-7498-4A16-A95F-AA318D59C402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142875-9D7C-4BF6-A685-0F424192FC21}" type="pres">
      <dgm:prSet presAssocID="{F7A3A4A0-7498-4A16-A95F-AA318D59C402}" presName="hierChild4" presStyleCnt="0"/>
      <dgm:spPr/>
    </dgm:pt>
    <dgm:pt modelId="{D8CDAD0C-28D8-4106-BC5F-71DE7A9E3ACC}" type="pres">
      <dgm:prSet presAssocID="{F7A3A4A0-7498-4A16-A95F-AA318D59C402}" presName="hierChild5" presStyleCnt="0"/>
      <dgm:spPr/>
    </dgm:pt>
    <dgm:pt modelId="{EA675D51-3899-400E-9FEA-31E3F92140C9}" type="pres">
      <dgm:prSet presAssocID="{2C8FA7D3-2131-49C6-BD08-919AE59EB39F}" presName="hierChild3" presStyleCnt="0"/>
      <dgm:spPr/>
    </dgm:pt>
  </dgm:ptLst>
  <dgm:cxnLst>
    <dgm:cxn modelId="{30EB1A62-053A-4AEE-AAF4-D07421F0F6B6}" type="presOf" srcId="{03BCABEC-1E2E-4BE3-AF8E-BD9724408497}" destId="{AB226D76-84AA-47DD-BF58-0F97700D78F4}" srcOrd="0" destOrd="0" presId="urn:microsoft.com/office/officeart/2005/8/layout/orgChart1"/>
    <dgm:cxn modelId="{A277AB01-B2B5-4E61-A734-1B5546B50486}" type="presOf" srcId="{2C8FA7D3-2131-49C6-BD08-919AE59EB39F}" destId="{F8410A47-9005-43FC-8AF0-8CB57B0B4E9B}" srcOrd="1" destOrd="0" presId="urn:microsoft.com/office/officeart/2005/8/layout/orgChart1"/>
    <dgm:cxn modelId="{746B10E8-5D03-4410-8506-82BE9E7DC666}" type="presOf" srcId="{F7A3A4A0-7498-4A16-A95F-AA318D59C402}" destId="{1BDC06E9-749A-4550-B8DE-E5BC9221C029}" srcOrd="0" destOrd="0" presId="urn:microsoft.com/office/officeart/2005/8/layout/orgChart1"/>
    <dgm:cxn modelId="{501A70A2-CFDB-4111-A7A2-3E79A0A4A9FB}" srcId="{2C8FA7D3-2131-49C6-BD08-919AE59EB39F}" destId="{F7A3A4A0-7498-4A16-A95F-AA318D59C402}" srcOrd="2" destOrd="0" parTransId="{3789EA5C-C1C2-4943-8F34-33839A00FB60}" sibTransId="{E5214C4B-3783-4DB3-8DD4-47B9DDEF7524}"/>
    <dgm:cxn modelId="{870C9D15-A493-4AEC-88C7-6B1A4F4C0198}" srcId="{2C8FA7D3-2131-49C6-BD08-919AE59EB39F}" destId="{E5C8DA4E-D2F1-4AC3-8B1B-DB18E2DE3DFE}" srcOrd="1" destOrd="0" parTransId="{1BC8D0B6-F695-4EEA-AD9D-A1D02C1E3B3C}" sibTransId="{E247D240-9D62-45C5-B9D6-C484FC6E5D5B}"/>
    <dgm:cxn modelId="{F4BCAEB4-898B-48F9-A060-356E0CA8217B}" type="presOf" srcId="{3789EA5C-C1C2-4943-8F34-33839A00FB60}" destId="{15D8547D-B21B-464F-8E17-90476A155432}" srcOrd="0" destOrd="0" presId="urn:microsoft.com/office/officeart/2005/8/layout/orgChart1"/>
    <dgm:cxn modelId="{0DA317C8-BF2B-4C2C-89C1-FBC98D45AD13}" type="presOf" srcId="{2676B3B8-91F6-4F19-83F4-167FB7B5BAD5}" destId="{2A9D744C-FEF0-46E5-B021-E869076DEA0B}" srcOrd="1" destOrd="0" presId="urn:microsoft.com/office/officeart/2005/8/layout/orgChart1"/>
    <dgm:cxn modelId="{C03C5F00-A029-4067-BB48-0056949B981B}" type="presOf" srcId="{F7A3A4A0-7498-4A16-A95F-AA318D59C402}" destId="{2C673E3D-3363-4682-B76A-F7D2A7DB5EDA}" srcOrd="1" destOrd="0" presId="urn:microsoft.com/office/officeart/2005/8/layout/orgChart1"/>
    <dgm:cxn modelId="{F2DFF70C-F87D-4B63-B9AC-ACF99EA439B8}" type="presOf" srcId="{2E4DF390-8343-42D3-9816-5F9664A27107}" destId="{3CD6D374-9794-43E4-952D-C2CBCC6B4085}" srcOrd="0" destOrd="0" presId="urn:microsoft.com/office/officeart/2005/8/layout/orgChart1"/>
    <dgm:cxn modelId="{929CCF4F-4B94-40E0-82C8-FD4DDF229576}" type="presOf" srcId="{E5C8DA4E-D2F1-4AC3-8B1B-DB18E2DE3DFE}" destId="{8C32C238-C4CD-486C-80E8-31B5C086F83A}" srcOrd="0" destOrd="0" presId="urn:microsoft.com/office/officeart/2005/8/layout/orgChart1"/>
    <dgm:cxn modelId="{AAF27938-A15D-4FC2-BF8B-0641C098250D}" type="presOf" srcId="{2676B3B8-91F6-4F19-83F4-167FB7B5BAD5}" destId="{CD1F89A4-E367-430B-8615-F228B7504303}" srcOrd="0" destOrd="0" presId="urn:microsoft.com/office/officeart/2005/8/layout/orgChart1"/>
    <dgm:cxn modelId="{A209A1EC-0B3D-4DD3-B022-18312A4EC03B}" type="presOf" srcId="{E5C8DA4E-D2F1-4AC3-8B1B-DB18E2DE3DFE}" destId="{2888187B-31C2-43C3-A3E9-B204848147D4}" srcOrd="1" destOrd="0" presId="urn:microsoft.com/office/officeart/2005/8/layout/orgChart1"/>
    <dgm:cxn modelId="{AA00F522-C6D1-4813-AA4B-E06F26D817E1}" type="presOf" srcId="{2C8FA7D3-2131-49C6-BD08-919AE59EB39F}" destId="{CE358BEF-1DEB-4122-BB7B-ED4F722B2181}" srcOrd="0" destOrd="0" presId="urn:microsoft.com/office/officeart/2005/8/layout/orgChart1"/>
    <dgm:cxn modelId="{8845EAEF-CF2D-43FB-A4CF-7937C2CE8118}" type="presOf" srcId="{1BC8D0B6-F695-4EEA-AD9D-A1D02C1E3B3C}" destId="{00BB9AB9-CB26-40B4-B860-BAEBB33D81E7}" srcOrd="0" destOrd="0" presId="urn:microsoft.com/office/officeart/2005/8/layout/orgChart1"/>
    <dgm:cxn modelId="{075FC5C1-BC97-4F13-B592-FA8656160C6F}" srcId="{2C8FA7D3-2131-49C6-BD08-919AE59EB39F}" destId="{2676B3B8-91F6-4F19-83F4-167FB7B5BAD5}" srcOrd="0" destOrd="0" parTransId="{2E4DF390-8343-42D3-9816-5F9664A27107}" sibTransId="{C20D1222-4F3B-431A-9E2A-70B5BD61D492}"/>
    <dgm:cxn modelId="{7C738311-BA73-46E4-93B1-0CDBA8570C44}" srcId="{03BCABEC-1E2E-4BE3-AF8E-BD9724408497}" destId="{2C8FA7D3-2131-49C6-BD08-919AE59EB39F}" srcOrd="0" destOrd="0" parTransId="{13ED9299-40BE-46E9-8B9F-27E04608B52B}" sibTransId="{A1C610B3-C99A-476A-9EC0-25FE98820E8E}"/>
    <dgm:cxn modelId="{02B0FE25-DF98-41D6-A53E-6267CB271577}" type="presParOf" srcId="{AB226D76-84AA-47DD-BF58-0F97700D78F4}" destId="{EB35B677-50FF-4BE3-AA81-48307B52F5D0}" srcOrd="0" destOrd="0" presId="urn:microsoft.com/office/officeart/2005/8/layout/orgChart1"/>
    <dgm:cxn modelId="{84F1251E-CF9A-47F3-A0C7-AD7DE85F3712}" type="presParOf" srcId="{EB35B677-50FF-4BE3-AA81-48307B52F5D0}" destId="{5FBB7045-345C-4B10-B12F-AC444E652995}" srcOrd="0" destOrd="0" presId="urn:microsoft.com/office/officeart/2005/8/layout/orgChart1"/>
    <dgm:cxn modelId="{A119C1E1-AEE4-4B5B-AD20-74452AB4DDE0}" type="presParOf" srcId="{5FBB7045-345C-4B10-B12F-AC444E652995}" destId="{CE358BEF-1DEB-4122-BB7B-ED4F722B2181}" srcOrd="0" destOrd="0" presId="urn:microsoft.com/office/officeart/2005/8/layout/orgChart1"/>
    <dgm:cxn modelId="{E4AF509E-FCDC-4634-B9F4-4E6248300B36}" type="presParOf" srcId="{5FBB7045-345C-4B10-B12F-AC444E652995}" destId="{F8410A47-9005-43FC-8AF0-8CB57B0B4E9B}" srcOrd="1" destOrd="0" presId="urn:microsoft.com/office/officeart/2005/8/layout/orgChart1"/>
    <dgm:cxn modelId="{4A555576-CF3A-450C-8A69-8CE7B81B25AB}" type="presParOf" srcId="{EB35B677-50FF-4BE3-AA81-48307B52F5D0}" destId="{9FDFF602-3822-4032-A82D-B5A44F346825}" srcOrd="1" destOrd="0" presId="urn:microsoft.com/office/officeart/2005/8/layout/orgChart1"/>
    <dgm:cxn modelId="{AFAC6938-B0A9-4822-9B03-CC7F1CFE5EC0}" type="presParOf" srcId="{9FDFF602-3822-4032-A82D-B5A44F346825}" destId="{3CD6D374-9794-43E4-952D-C2CBCC6B4085}" srcOrd="0" destOrd="0" presId="urn:microsoft.com/office/officeart/2005/8/layout/orgChart1"/>
    <dgm:cxn modelId="{5CA721A0-3F3F-4074-8DC2-5BA832A91FED}" type="presParOf" srcId="{9FDFF602-3822-4032-A82D-B5A44F346825}" destId="{0B70AAC7-9906-490C-95AB-5F6BB674732C}" srcOrd="1" destOrd="0" presId="urn:microsoft.com/office/officeart/2005/8/layout/orgChart1"/>
    <dgm:cxn modelId="{6CDDC8B7-24EB-458D-8CD5-915C66B95BAF}" type="presParOf" srcId="{0B70AAC7-9906-490C-95AB-5F6BB674732C}" destId="{A104A844-4036-44A4-A462-C6DC32F8B428}" srcOrd="0" destOrd="0" presId="urn:microsoft.com/office/officeart/2005/8/layout/orgChart1"/>
    <dgm:cxn modelId="{E15FB310-DC4F-4411-B1B5-609867FF56A2}" type="presParOf" srcId="{A104A844-4036-44A4-A462-C6DC32F8B428}" destId="{CD1F89A4-E367-430B-8615-F228B7504303}" srcOrd="0" destOrd="0" presId="urn:microsoft.com/office/officeart/2005/8/layout/orgChart1"/>
    <dgm:cxn modelId="{099DE3B8-4138-4B2A-9E03-A670EF132D7F}" type="presParOf" srcId="{A104A844-4036-44A4-A462-C6DC32F8B428}" destId="{2A9D744C-FEF0-46E5-B021-E869076DEA0B}" srcOrd="1" destOrd="0" presId="urn:microsoft.com/office/officeart/2005/8/layout/orgChart1"/>
    <dgm:cxn modelId="{926B77CD-85FC-49CD-9743-F7A42FCA688B}" type="presParOf" srcId="{0B70AAC7-9906-490C-95AB-5F6BB674732C}" destId="{E64913C6-37C7-4C58-BFD0-002F2A6449FB}" srcOrd="1" destOrd="0" presId="urn:microsoft.com/office/officeart/2005/8/layout/orgChart1"/>
    <dgm:cxn modelId="{EA530896-CD82-49B6-B91C-42336E4DE67E}" type="presParOf" srcId="{0B70AAC7-9906-490C-95AB-5F6BB674732C}" destId="{F07ADE9A-5B8B-4824-8C6B-2A96AEFBE9DA}" srcOrd="2" destOrd="0" presId="urn:microsoft.com/office/officeart/2005/8/layout/orgChart1"/>
    <dgm:cxn modelId="{7D42D603-314B-47C9-A4E2-C158AE79FA6C}" type="presParOf" srcId="{9FDFF602-3822-4032-A82D-B5A44F346825}" destId="{00BB9AB9-CB26-40B4-B860-BAEBB33D81E7}" srcOrd="2" destOrd="0" presId="urn:microsoft.com/office/officeart/2005/8/layout/orgChart1"/>
    <dgm:cxn modelId="{8A862E64-DDCD-48EB-BA23-D7BFC39D5508}" type="presParOf" srcId="{9FDFF602-3822-4032-A82D-B5A44F346825}" destId="{E236BCEE-FD6D-4047-BE2B-A9B2F5563224}" srcOrd="3" destOrd="0" presId="urn:microsoft.com/office/officeart/2005/8/layout/orgChart1"/>
    <dgm:cxn modelId="{A591047C-1611-4654-BD70-43421C6ABCF2}" type="presParOf" srcId="{E236BCEE-FD6D-4047-BE2B-A9B2F5563224}" destId="{ECA7AB1E-9DB4-4E21-AD3E-881C5F514CEC}" srcOrd="0" destOrd="0" presId="urn:microsoft.com/office/officeart/2005/8/layout/orgChart1"/>
    <dgm:cxn modelId="{96239FC9-79AB-4790-816E-7723D3669FB5}" type="presParOf" srcId="{ECA7AB1E-9DB4-4E21-AD3E-881C5F514CEC}" destId="{8C32C238-C4CD-486C-80E8-31B5C086F83A}" srcOrd="0" destOrd="0" presId="urn:microsoft.com/office/officeart/2005/8/layout/orgChart1"/>
    <dgm:cxn modelId="{A088FC56-D69C-4716-8A93-4C7FB959C1D9}" type="presParOf" srcId="{ECA7AB1E-9DB4-4E21-AD3E-881C5F514CEC}" destId="{2888187B-31C2-43C3-A3E9-B204848147D4}" srcOrd="1" destOrd="0" presId="urn:microsoft.com/office/officeart/2005/8/layout/orgChart1"/>
    <dgm:cxn modelId="{8187B416-6142-45CA-BBE7-DE1E6B34072E}" type="presParOf" srcId="{E236BCEE-FD6D-4047-BE2B-A9B2F5563224}" destId="{10FC7262-1B76-4433-845C-9F63A215E647}" srcOrd="1" destOrd="0" presId="urn:microsoft.com/office/officeart/2005/8/layout/orgChart1"/>
    <dgm:cxn modelId="{3ADC6AE6-47A1-4915-AC4E-3D5BBD189317}" type="presParOf" srcId="{E236BCEE-FD6D-4047-BE2B-A9B2F5563224}" destId="{E0AD850D-08C7-40C4-852D-0ACF59BBC667}" srcOrd="2" destOrd="0" presId="urn:microsoft.com/office/officeart/2005/8/layout/orgChart1"/>
    <dgm:cxn modelId="{9D168D04-B315-4FB4-BC21-00BFB678AECF}" type="presParOf" srcId="{9FDFF602-3822-4032-A82D-B5A44F346825}" destId="{15D8547D-B21B-464F-8E17-90476A155432}" srcOrd="4" destOrd="0" presId="urn:microsoft.com/office/officeart/2005/8/layout/orgChart1"/>
    <dgm:cxn modelId="{5DD33F4E-D11D-4FF0-AC06-256589EA29AA}" type="presParOf" srcId="{9FDFF602-3822-4032-A82D-B5A44F346825}" destId="{0904EEF1-1345-41EF-B8E3-64C72580B23F}" srcOrd="5" destOrd="0" presId="urn:microsoft.com/office/officeart/2005/8/layout/orgChart1"/>
    <dgm:cxn modelId="{A482FD69-335C-492F-99BE-51C7DB4EDB64}" type="presParOf" srcId="{0904EEF1-1345-41EF-B8E3-64C72580B23F}" destId="{D706B92B-9106-4437-9416-52419050E175}" srcOrd="0" destOrd="0" presId="urn:microsoft.com/office/officeart/2005/8/layout/orgChart1"/>
    <dgm:cxn modelId="{C19FB5F5-76A2-45A2-9908-CD099E95264B}" type="presParOf" srcId="{D706B92B-9106-4437-9416-52419050E175}" destId="{1BDC06E9-749A-4550-B8DE-E5BC9221C029}" srcOrd="0" destOrd="0" presId="urn:microsoft.com/office/officeart/2005/8/layout/orgChart1"/>
    <dgm:cxn modelId="{3F98048B-BBBD-427B-A816-77A95EF2F13E}" type="presParOf" srcId="{D706B92B-9106-4437-9416-52419050E175}" destId="{2C673E3D-3363-4682-B76A-F7D2A7DB5EDA}" srcOrd="1" destOrd="0" presId="urn:microsoft.com/office/officeart/2005/8/layout/orgChart1"/>
    <dgm:cxn modelId="{9B68124A-B862-44A1-BC6C-D812F6BCE19B}" type="presParOf" srcId="{0904EEF1-1345-41EF-B8E3-64C72580B23F}" destId="{AD142875-9D7C-4BF6-A685-0F424192FC21}" srcOrd="1" destOrd="0" presId="urn:microsoft.com/office/officeart/2005/8/layout/orgChart1"/>
    <dgm:cxn modelId="{12CE5A32-1C44-40E6-B748-A16C97D1E4D1}" type="presParOf" srcId="{0904EEF1-1345-41EF-B8E3-64C72580B23F}" destId="{D8CDAD0C-28D8-4106-BC5F-71DE7A9E3ACC}" srcOrd="2" destOrd="0" presId="urn:microsoft.com/office/officeart/2005/8/layout/orgChart1"/>
    <dgm:cxn modelId="{D1EF3319-11F4-4253-ADD1-3B1795D93A9A}" type="presParOf" srcId="{EB35B677-50FF-4BE3-AA81-48307B52F5D0}" destId="{EA675D51-3899-400E-9FEA-31E3F92140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8547D-B21B-464F-8E17-90476A155432}">
      <dsp:nvSpPr>
        <dsp:cNvPr id="0" name=""/>
        <dsp:cNvSpPr/>
      </dsp:nvSpPr>
      <dsp:spPr>
        <a:xfrm>
          <a:off x="3790488" y="1774258"/>
          <a:ext cx="2736290" cy="457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86"/>
              </a:lnTo>
              <a:lnTo>
                <a:pt x="2736290" y="221486"/>
              </a:lnTo>
              <a:lnTo>
                <a:pt x="2736290" y="457985"/>
              </a:lnTo>
            </a:path>
          </a:pathLst>
        </a:custGeom>
        <a:noFill/>
        <a:ln w="25400" cap="flat" cmpd="sng" algn="ctr">
          <a:solidFill>
            <a:schemeClr val="bg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B9AB9-CB26-40B4-B860-BAEBB33D81E7}">
      <dsp:nvSpPr>
        <dsp:cNvPr id="0" name=""/>
        <dsp:cNvSpPr/>
      </dsp:nvSpPr>
      <dsp:spPr>
        <a:xfrm>
          <a:off x="3744768" y="1774258"/>
          <a:ext cx="91440" cy="4579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985"/>
              </a:lnTo>
            </a:path>
          </a:pathLst>
        </a:custGeom>
        <a:noFill/>
        <a:ln w="25400" cap="flat" cmpd="sng" algn="ctr">
          <a:solidFill>
            <a:schemeClr val="bg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6D374-9794-43E4-952D-C2CBCC6B4085}">
      <dsp:nvSpPr>
        <dsp:cNvPr id="0" name=""/>
        <dsp:cNvSpPr/>
      </dsp:nvSpPr>
      <dsp:spPr>
        <a:xfrm>
          <a:off x="1126184" y="1774258"/>
          <a:ext cx="2664304" cy="457985"/>
        </a:xfrm>
        <a:custGeom>
          <a:avLst/>
          <a:gdLst/>
          <a:ahLst/>
          <a:cxnLst/>
          <a:rect l="0" t="0" r="0" b="0"/>
          <a:pathLst>
            <a:path>
              <a:moveTo>
                <a:pt x="2664304" y="0"/>
              </a:moveTo>
              <a:lnTo>
                <a:pt x="2664304" y="221486"/>
              </a:lnTo>
              <a:lnTo>
                <a:pt x="0" y="221486"/>
              </a:lnTo>
              <a:lnTo>
                <a:pt x="0" y="457985"/>
              </a:lnTo>
            </a:path>
          </a:pathLst>
        </a:custGeom>
        <a:noFill/>
        <a:ln w="25400" cap="flat" cmpd="sng" algn="ctr">
          <a:solidFill>
            <a:schemeClr val="bg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58BEF-1DEB-4122-BB7B-ED4F722B2181}">
      <dsp:nvSpPr>
        <dsp:cNvPr id="0" name=""/>
        <dsp:cNvSpPr/>
      </dsp:nvSpPr>
      <dsp:spPr>
        <a:xfrm>
          <a:off x="2664304" y="648073"/>
          <a:ext cx="2252369" cy="112618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bg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Россия</a:t>
          </a:r>
        </a:p>
      </dsp:txBody>
      <dsp:txXfrm>
        <a:off x="2664304" y="648073"/>
        <a:ext cx="2252369" cy="1126184"/>
      </dsp:txXfrm>
    </dsp:sp>
    <dsp:sp modelId="{CD1F89A4-E367-430B-8615-F228B7504303}">
      <dsp:nvSpPr>
        <dsp:cNvPr id="0" name=""/>
        <dsp:cNvSpPr/>
      </dsp:nvSpPr>
      <dsp:spPr>
        <a:xfrm>
          <a:off x="0" y="2232243"/>
          <a:ext cx="2252369" cy="112618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bg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Герб</a:t>
          </a:r>
        </a:p>
      </dsp:txBody>
      <dsp:txXfrm>
        <a:off x="0" y="2232243"/>
        <a:ext cx="2252369" cy="1126184"/>
      </dsp:txXfrm>
    </dsp:sp>
    <dsp:sp modelId="{8C32C238-C4CD-486C-80E8-31B5C086F83A}">
      <dsp:nvSpPr>
        <dsp:cNvPr id="0" name=""/>
        <dsp:cNvSpPr/>
      </dsp:nvSpPr>
      <dsp:spPr>
        <a:xfrm>
          <a:off x="2664304" y="2232243"/>
          <a:ext cx="2252369" cy="112618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bg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Флаг</a:t>
          </a:r>
        </a:p>
      </dsp:txBody>
      <dsp:txXfrm>
        <a:off x="2664304" y="2232243"/>
        <a:ext cx="2252369" cy="1126184"/>
      </dsp:txXfrm>
    </dsp:sp>
    <dsp:sp modelId="{1BDC06E9-749A-4550-B8DE-E5BC9221C029}">
      <dsp:nvSpPr>
        <dsp:cNvPr id="0" name=""/>
        <dsp:cNvSpPr/>
      </dsp:nvSpPr>
      <dsp:spPr>
        <a:xfrm>
          <a:off x="5400594" y="2232243"/>
          <a:ext cx="2252369" cy="112618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bg2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Гимн</a:t>
          </a:r>
        </a:p>
      </dsp:txBody>
      <dsp:txXfrm>
        <a:off x="5400594" y="2232243"/>
        <a:ext cx="2252369" cy="112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3CF2F76-7399-4905-86D3-7E4746A947C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5DF70B-7B1A-472C-B169-D9E5255EB3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21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Добрый день, коллеги. Разрешите представить вашему вниманию проект партии «ЕДИНАЯ РОССИЯ» в Нижегородской области - «Народный бюджет».</a:t>
            </a:r>
          </a:p>
        </p:txBody>
      </p:sp>
    </p:spTree>
    <p:extLst>
      <p:ext uri="{BB962C8B-B14F-4D97-AF65-F5344CB8AC3E}">
        <p14:creationId xmlns:p14="http://schemas.microsoft.com/office/powerpoint/2010/main" val="411056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4B092-7C86-420D-AB07-8426BDA7AA75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51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C596F2-8A11-4579-9456-E9F3C7B89D86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9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D5311-3E58-4149-8FD3-7F3A91F82E88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0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ADD089-0E41-4212-9999-7BF7A4D7DFF0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5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F9C98C-D05A-49D8-80B3-2A3B0221BEAC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71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950E30-F8D7-4A23-B8E7-97C0C002868E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5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11183B-E57E-497B-A0A0-45D2596444A3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90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D0C841-8D7C-43D8-9B95-566975801B3D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73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93A75-41B3-45AC-9FCB-D655F7A8C002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1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41B948-9E7C-4DA4-8143-C92C7A84EB51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C9511-59B4-46DA-AC2E-65E5F42F4D0F}" type="slidenum">
              <a:rPr lang="ru-RU" altLang="ru-RU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53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D7AF7-E107-4405-BCD6-5DE1ACF0C135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68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F5F336-2908-49DB-B451-1B7BAEAF042E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96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BB7AB2-85E6-4B95-A56A-17590F6BE236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6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A8AD974-68B4-4FA0-8F45-28B92041ECD6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2993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5DF70B-7B1A-472C-B169-D9E5255EB36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858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Добрый день, коллеги. Разрешите представить вашему вниманию проект партии «ЕДИНАЯ РОССИЯ» в Нижегородской области - «Народный бюджет».</a:t>
            </a:r>
          </a:p>
        </p:txBody>
      </p:sp>
    </p:spTree>
    <p:extLst>
      <p:ext uri="{BB962C8B-B14F-4D97-AF65-F5344CB8AC3E}">
        <p14:creationId xmlns:p14="http://schemas.microsoft.com/office/powerpoint/2010/main" val="299932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B6526-D8A7-4370-A670-B45C53179F02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9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4DBE7-CEEF-4160-A054-F5EA72B51124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6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3C08B-DD08-472A-AEC8-C755B47E04CA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25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F8FD9F-FA6E-4C6B-B86A-34BAC0879AEA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039FA0-76EE-4268-99B2-50D11CD4378D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4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245E3-DB2B-4FC2-96EC-76BA7D473C62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7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29751-5684-4223-86A9-16BF3E3A3A88}" type="slidenum">
              <a:rPr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5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5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13249F7-82C7-4D1E-8FA4-CF1D36D84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42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460B-2190-4D1D-87F8-0D941938E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5542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B701A-8480-4BE0-BE1F-A25D2C8395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2746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FC91-4CC9-473D-8E7F-02B2CE30F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8032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0054-776D-4C92-A614-5E94D2230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1278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35DC-4ABF-43DE-B6F9-EA21EA6A4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770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3D8D-A188-4A65-A432-9704F95A1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8012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FAAB-A1A9-43E4-AC1D-B2B171D87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9689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85DCDE-0123-42C0-884E-862BA498423A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E340-A2F9-473B-8F2D-82488E3CF8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78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2472EF-42CF-4266-96F0-7A2BD0C0A6BC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94AC-7F74-4209-9156-A4A40AD36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32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EB7ADE-46DA-41DA-8FCB-E113875CCDC4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37FE-024D-46F5-B265-8719C4060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67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F37D-DA41-43D8-9BA3-FD0E07A0CB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37460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4D33595-C90C-4340-B336-864B6D2F74CB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7B5E-17F5-4D5E-8B5E-2C42CB008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852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DA8D9B-25A3-45CC-9CB8-F1BAF9962738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0312-47F5-42EB-B47F-F94553742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58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AA2354-4E2C-46F5-97DE-C9916182B486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675D-9171-4E34-940E-1565CD6EFA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6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B52E12-841F-4AD0-983F-A60CAA83B110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4615-ECE7-4E6B-8215-ECE7FA6DC7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211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44A1BC6-AF82-4527-A58B-3D9B4158D65F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136F-F369-46BD-8AA4-8924E03D9E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658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7690DA-DED6-4196-A6CD-9F214787CBB9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2EA4-F001-403C-9321-1600360E0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80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E57177-7444-4BA8-92C7-7A1FCF21065D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4295-E7B1-4C9F-9242-677ADB4198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33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DE53D1-B781-4098-8B98-98402E1D6907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C328-6F38-47AB-BAFE-1AD38ECDE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11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5922-DF92-401C-9B21-09438B64F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1521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A4125-21CD-4281-984F-9C07C4085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7040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C16C-5FA3-4CAF-B5F9-3840ECCDB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9642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53F0-7281-455F-B4FB-E93842583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438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DE4B-8CBD-495B-96BE-354E588652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1054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1D9CC-FCB7-4EC8-B5C7-4157646A2A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0854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10CE-6255-4F34-AE37-1E46D27DD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26908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444D42E-E9E8-4FD2-B402-9E6A93326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FE8890-2B3D-4B85-B584-E69BC497ECA8}" type="datetime1">
              <a:rPr lang="ru-RU"/>
              <a:pPr>
                <a:defRPr/>
              </a:pPr>
              <a:t>23.03.2017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5D9C66-DCCE-48B6-8B4A-D46A65CEA6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2"/>
          <p:cNvSpPr txBox="1">
            <a:spLocks noGrp="1"/>
          </p:cNvSpPr>
          <p:nvPr/>
        </p:nvSpPr>
        <p:spPr bwMode="auto">
          <a:xfrm>
            <a:off x="6589713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ru-RU" sz="1200" dirty="0" smtClean="0">
              <a:solidFill>
                <a:prstClr val="black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3722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68388" y="5451475"/>
            <a:ext cx="6899275" cy="1025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b="1" dirty="0" smtClean="0">
                <a:solidFill>
                  <a:srgbClr val="596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</a:p>
        </p:txBody>
      </p:sp>
      <p:pic>
        <p:nvPicPr>
          <p:cNvPr id="18437" name="Picture 2" descr="O:\Алина\УРОК для СТАРШЕКЛАССНИКА\Парламентский урок 2013 год\Konst_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1985963"/>
            <a:ext cx="4476750" cy="44735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181100" y="450850"/>
            <a:ext cx="6673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20 ЛЕТ КОНСТИТУЦИИ </a:t>
            </a:r>
          </a:p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РОССИЙСКОЙ ФЕДЕРАЦИИ</a:t>
            </a:r>
          </a:p>
        </p:txBody>
      </p:sp>
    </p:spTree>
  </p:cSld>
  <p:clrMapOvr>
    <a:masterClrMapping/>
  </p:clrMapOvr>
  <p:transition advTm="15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107950" y="5157788"/>
            <a:ext cx="4200525" cy="86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/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07950" y="4149725"/>
            <a:ext cx="4200525" cy="847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4408488" y="5157788"/>
            <a:ext cx="4610100" cy="865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4406900" y="4149725"/>
            <a:ext cx="4619625" cy="847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pic>
        <p:nvPicPr>
          <p:cNvPr id="27656" name="Picture 2" descr="O:\Алина\УРОК для СТАРШЕКЛАССНИКА\Парламентский урок 2013 год\гос.вла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35163"/>
            <a:ext cx="2071688" cy="1243012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Прямоугольник 1"/>
          <p:cNvSpPr>
            <a:spLocks noChangeArrowheads="1"/>
          </p:cNvSpPr>
          <p:nvPr/>
        </p:nvSpPr>
        <p:spPr bwMode="auto">
          <a:xfrm>
            <a:off x="107950" y="4233863"/>
            <a:ext cx="4200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Правительство Российской Федерации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409" y="5405438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3333CC"/>
              </a:buClr>
              <a:buSzPct val="60000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Суды Российской Федерации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4525" y="52625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rgbClr val="3333CC"/>
              </a:buClr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Федеральное Собрание (Совет Федерации и Государственная Дума)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3254" y="4362450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3333CC"/>
              </a:buClr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Президент  Российской Федерации</a:t>
            </a:r>
          </a:p>
        </p:txBody>
      </p:sp>
      <p:sp>
        <p:nvSpPr>
          <p:cNvPr id="34827" name="Прямоугольник 5"/>
          <p:cNvSpPr>
            <a:spLocks noChangeArrowheads="1"/>
          </p:cNvSpPr>
          <p:nvPr/>
        </p:nvSpPr>
        <p:spPr bwMode="auto">
          <a:xfrm>
            <a:off x="2270125" y="3221038"/>
            <a:ext cx="4572000" cy="8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cs typeface="Calibri" panose="020F0502020204030204" pitchFamily="34" charset="0"/>
              </a:rPr>
              <a:t>Государственную власть РФ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2"/>
                </a:solidFill>
                <a:cs typeface="Calibri" panose="020F0502020204030204" pitchFamily="34" charset="0"/>
              </a:rPr>
              <a:t>осуществляют</a:t>
            </a:r>
            <a:r>
              <a:rPr lang="ru-RU" altLang="ru-RU" sz="1800" dirty="0">
                <a:solidFill>
                  <a:schemeClr val="tx2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 descr="O:\Алина\УРОК для СТАРШЕКЛАССНИКА\Парламентский урок 2013 год\Путин В.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840062"/>
            <a:ext cx="4310063" cy="2881313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1038225" y="5867425"/>
            <a:ext cx="351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Президент РФ Владимир Путин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3530332"/>
            <a:ext cx="37444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Президент РФ избирается сроком на 6 лет и является гарантом Конституции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09538" y="4676775"/>
            <a:ext cx="8648700" cy="2071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09538" y="3289300"/>
            <a:ext cx="5176837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4300" y="2476500"/>
            <a:ext cx="51784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9703" name="Picture 4" descr="O:\Алина\УРОК для СТАРШЕКЛАССНИКА\Парламентский урок 2013 год\enhanced-buzz-8621-1330891672-10Путин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97" y="2489368"/>
            <a:ext cx="3347562" cy="2095353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blurRad="50800" algn="ctr" rotWithShape="0">
              <a:srgbClr val="000000">
                <a:alpha val="43137"/>
              </a:srgbClr>
            </a:outerShdw>
            <a:reflection blurRad="6350" stA="50000" endA="30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Прямоугольник 2"/>
          <p:cNvSpPr>
            <a:spLocks noChangeArrowheads="1"/>
          </p:cNvSpPr>
          <p:nvPr/>
        </p:nvSpPr>
        <p:spPr bwMode="auto">
          <a:xfrm>
            <a:off x="295275" y="5085184"/>
            <a:ext cx="8245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Clr>
                <a:srgbClr val="3333CC"/>
              </a:buClr>
              <a:buSzPct val="60000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 случае агрессии против Российской Федерации или непосредственной угрозы агрессии Президент вводит на территории страны или в отдельных ее местностях военное положение с незамедлительным сообщением об этом Совету Федерации и Государственной Думе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525" y="3475038"/>
            <a:ext cx="4537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838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Является Верховным Главнокомандующим Вооруженными Силами РФ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412" y="2640013"/>
            <a:ext cx="329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Является главой государства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2655801" y="2010006"/>
            <a:ext cx="392447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838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chemeClr val="tx2"/>
                </a:solidFill>
                <a:cs typeface="Times New Roman" panose="02020603050405020304" pitchFamily="18" charset="0"/>
              </a:rPr>
              <a:t>Президент Российской Федерации: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кругленный прямоугольник 6"/>
          <p:cNvSpPr>
            <a:spLocks noChangeArrowheads="1"/>
          </p:cNvSpPr>
          <p:nvPr/>
        </p:nvSpPr>
        <p:spPr bwMode="auto">
          <a:xfrm>
            <a:off x="323850" y="5445125"/>
            <a:ext cx="8397875" cy="122396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30723" name="Скругленный прямоугольник 5"/>
          <p:cNvSpPr>
            <a:spLocks noChangeArrowheads="1"/>
          </p:cNvSpPr>
          <p:nvPr/>
        </p:nvSpPr>
        <p:spPr bwMode="auto">
          <a:xfrm>
            <a:off x="323850" y="4030663"/>
            <a:ext cx="8397875" cy="1312862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30724" name="Скругленный прямоугольник 1"/>
          <p:cNvSpPr>
            <a:spLocks noChangeArrowheads="1"/>
          </p:cNvSpPr>
          <p:nvPr/>
        </p:nvSpPr>
        <p:spPr bwMode="auto">
          <a:xfrm>
            <a:off x="323850" y="2597150"/>
            <a:ext cx="8397875" cy="133191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739116"/>
            <a:ext cx="8397875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 соответствии с Конституцией Российской Федерации и федеральными законами определяет основные направления внутренней и внешней политики государства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4322379"/>
            <a:ext cx="8208963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Ведет переговоры и подписывает международные договоры Российской Федерации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5692391"/>
            <a:ext cx="839787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838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Принимает верительные и отзывные грамоты аккредитуемых при нем дипломатических представителей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2655801" y="2010006"/>
            <a:ext cx="392447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838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chemeClr val="tx2"/>
                </a:solidFill>
                <a:cs typeface="Times New Roman" panose="02020603050405020304" pitchFamily="18" charset="0"/>
              </a:rPr>
              <a:t>Президент Российской Федерации: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6"/>
          <p:cNvSpPr>
            <a:spLocks noChangeArrowheads="1"/>
          </p:cNvSpPr>
          <p:nvPr/>
        </p:nvSpPr>
        <p:spPr bwMode="auto">
          <a:xfrm>
            <a:off x="309563" y="4643437"/>
            <a:ext cx="8397875" cy="729778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Назначает референдум в порядке, установленном федеральным конституционным законом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5"/>
          <p:cNvSpPr>
            <a:spLocks noChangeArrowheads="1"/>
          </p:cNvSpPr>
          <p:nvPr/>
        </p:nvSpPr>
        <p:spPr bwMode="auto">
          <a:xfrm>
            <a:off x="309563" y="3644899"/>
            <a:ext cx="8397875" cy="915988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13" name="Скругленный прямоугольник 1"/>
          <p:cNvSpPr>
            <a:spLocks noChangeArrowheads="1"/>
          </p:cNvSpPr>
          <p:nvPr/>
        </p:nvSpPr>
        <p:spPr bwMode="auto">
          <a:xfrm>
            <a:off x="309563" y="2597149"/>
            <a:ext cx="8397875" cy="9652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2679699"/>
            <a:ext cx="8397875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Назначает выборы Государственной Думы в соответствии с Конституцией Российской Федерации и федеральным законом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3727449"/>
            <a:ext cx="8397875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Распускает Государственную Думу в случаях и порядке, предусмотренных Конституцией Российской Федерации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Скругленный прямоугольник 6"/>
          <p:cNvSpPr>
            <a:spLocks noChangeArrowheads="1"/>
          </p:cNvSpPr>
          <p:nvPr/>
        </p:nvSpPr>
        <p:spPr bwMode="auto">
          <a:xfrm>
            <a:off x="309563" y="5455765"/>
            <a:ext cx="8397875" cy="4215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Вносит законопроекты в Государственную Думу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838"/>
              </a:spcAft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6"/>
          <p:cNvSpPr>
            <a:spLocks noChangeArrowheads="1"/>
          </p:cNvSpPr>
          <p:nvPr/>
        </p:nvSpPr>
        <p:spPr bwMode="auto">
          <a:xfrm>
            <a:off x="309563" y="5959822"/>
            <a:ext cx="8397875" cy="4215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Подписывает и обнародует федеральные законы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2655801" y="2010006"/>
            <a:ext cx="392447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838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chemeClr val="tx2"/>
                </a:solidFill>
                <a:cs typeface="Times New Roman" panose="02020603050405020304" pitchFamily="18" charset="0"/>
              </a:rPr>
              <a:t>Президент Российской Федерации: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6"/>
          <p:cNvSpPr>
            <a:spLocks noChangeArrowheads="1"/>
          </p:cNvSpPr>
          <p:nvPr/>
        </p:nvSpPr>
        <p:spPr bwMode="auto">
          <a:xfrm>
            <a:off x="320675" y="4965700"/>
            <a:ext cx="8397875" cy="94615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38"/>
              </a:spcAft>
              <a:defRPr/>
            </a:pPr>
            <a:endParaRPr lang="ru-RU" altLang="ru-RU" sz="2000" dirty="0" smtClean="0">
              <a:solidFill>
                <a:schemeClr val="accent5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5"/>
          <p:cNvSpPr>
            <a:spLocks noChangeArrowheads="1"/>
          </p:cNvSpPr>
          <p:nvPr/>
        </p:nvSpPr>
        <p:spPr bwMode="auto">
          <a:xfrm>
            <a:off x="323850" y="3800475"/>
            <a:ext cx="8397875" cy="107791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12" name="Скругленный прямоугольник 1"/>
          <p:cNvSpPr>
            <a:spLocks noChangeArrowheads="1"/>
          </p:cNvSpPr>
          <p:nvPr/>
        </p:nvSpPr>
        <p:spPr bwMode="auto">
          <a:xfrm>
            <a:off x="323850" y="2597150"/>
            <a:ext cx="8397875" cy="1125538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2636912"/>
            <a:ext cx="8383588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Обращается к Федеральному Собранию с ежегодными посланиями о положении в стране, об основных направлениях внутренней и внешней политики государства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1" y="3978628"/>
            <a:ext cx="8383587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Издает указы и распоряжения, которые обязательны для исполнения на всей территории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6150" y="5249428"/>
            <a:ext cx="4572000" cy="3786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838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Обладает неприкосновенностью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2655801" y="2010006"/>
            <a:ext cx="392447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838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chemeClr val="tx2"/>
                </a:solidFill>
                <a:cs typeface="Times New Roman" panose="02020603050405020304" pitchFamily="18" charset="0"/>
              </a:rPr>
              <a:t>Президент Российской Федерации: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107950" y="2636838"/>
            <a:ext cx="8937625" cy="360045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6" name="Текст 1"/>
          <p:cNvSpPr>
            <a:spLocks noGrp="1"/>
          </p:cNvSpPr>
          <p:nvPr>
            <p:ph type="body" sz="half" idx="1"/>
          </p:nvPr>
        </p:nvSpPr>
        <p:spPr>
          <a:xfrm>
            <a:off x="127381" y="3501008"/>
            <a:ext cx="8918193" cy="2524125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838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 всех случаях, когда Президент Российской Федерации не в состоянии выполнять свои обязанности, их временно исполняет Председатель Правительства Российской Федерации. Исполняющий обязанности Президента Российской Федерации не имеет права распускать Государственную Думу, назначать референдум, а также вносить предложения о поправках и пересмотре положений Конституции Российской Федерации</a:t>
            </a:r>
            <a:endParaRPr lang="ru-RU" altLang="ru-RU" sz="18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alt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655801" y="2010006"/>
            <a:ext cx="392447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838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chemeClr val="tx2"/>
                </a:solidFill>
                <a:cs typeface="Times New Roman" panose="02020603050405020304" pitchFamily="18" charset="0"/>
              </a:rPr>
              <a:t>Президент Российской Федерации:</a:t>
            </a:r>
          </a:p>
        </p:txBody>
      </p:sp>
    </p:spTree>
    <p:extLst>
      <p:ext uri="{BB962C8B-B14F-4D97-AF65-F5344CB8AC3E}">
        <p14:creationId xmlns:p14="http://schemas.microsoft.com/office/powerpoint/2010/main" val="1758236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273300"/>
            <a:ext cx="8764587" cy="15113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34820" name="Текст 1"/>
          <p:cNvSpPr>
            <a:spLocks noGrp="1"/>
          </p:cNvSpPr>
          <p:nvPr>
            <p:ph type="body" sz="half" idx="1"/>
          </p:nvPr>
        </p:nvSpPr>
        <p:spPr>
          <a:xfrm>
            <a:off x="179388" y="4410075"/>
            <a:ext cx="4732337" cy="21145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Согласно Конституции, Российская Федерация — социальное государство, политика которого направлена на создание условий, обеспечивающих достойную жизнь и свободное развитие человека</a:t>
            </a:r>
          </a:p>
        </p:txBody>
      </p:sp>
      <p:pic>
        <p:nvPicPr>
          <p:cNvPr id="34821" name="Picture 2" descr="O:\Алина\Картинки и фото для презентации\инновации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0" y="4005263"/>
            <a:ext cx="3794125" cy="2700337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Прямоугольник 7"/>
          <p:cNvSpPr>
            <a:spLocks noChangeArrowheads="1"/>
          </p:cNvSpPr>
          <p:nvPr/>
        </p:nvSpPr>
        <p:spPr bwMode="auto">
          <a:xfrm>
            <a:off x="179388" y="2674938"/>
            <a:ext cx="8764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 Российской Федерации охраняются труд и здоровье людей, устанавливается гарантированный минимальный размер оплаты труда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O:\Алина\Картинки и фото для презентации\получатели мер соц.поддержки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4005263"/>
            <a:ext cx="2892425" cy="2170112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O:\Алина\Картинки и фото для презентации\получатели мер социальной поддержки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9588" y="4005263"/>
            <a:ext cx="3251200" cy="2160587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 descr="O:\Алина\Картинки и фото для презентации\получатели мер соц_поддерж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638" y="4005263"/>
            <a:ext cx="2698750" cy="2160587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Текст 7"/>
          <p:cNvSpPr>
            <a:spLocks noGrp="1"/>
          </p:cNvSpPr>
          <p:nvPr>
            <p:ph type="body" sz="half" idx="1"/>
          </p:nvPr>
        </p:nvSpPr>
        <p:spPr>
          <a:xfrm>
            <a:off x="395288" y="2420938"/>
            <a:ext cx="8559800" cy="16986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Обеспечивается государственная поддержка семьи, материнства, отцовства и детства, инвалидов и пожилых граждан, развивается система социальных служб, устанавливаются государственные пенсии, пособия и иные гарантии социальной защиты.</a:t>
            </a:r>
            <a:endParaRPr lang="ru-RU" alt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:\Алина\Картинки и фото для презентации\де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3789363"/>
            <a:ext cx="3935413" cy="2951162"/>
          </a:xfrm>
          <a:prstGeom prst="rect">
            <a:avLst/>
          </a:prstGeom>
          <a:noFill/>
          <a:ln w="952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2420938"/>
            <a:ext cx="8640762" cy="13684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Материнство и детство, семья находятся под защитой государства. Забота о детях, их воспитание — равное право и обязанность родителей. А трудоспособные дети, достигшие 18 лет, должны заботиться о нетрудоспособных родителях</a:t>
            </a:r>
            <a:endParaRPr lang="ru-RU" altLang="ru-RU" sz="18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O:\Алина\УРОК для СТАРШЕКЛАССНИКА\Парламентский урок 2013 год\Конституция,на которой приносили присягу Президенты РФ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2136775"/>
            <a:ext cx="3154362" cy="39560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330200" y="61261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Конституция, на которой приносили присягу Президенты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17629" y="3140968"/>
            <a:ext cx="4032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Конституция была принята в 1993 году и определила переход к принципиально новому этапу развития России, содержательной сутью которого стал человек с его правами и свободами</a:t>
            </a:r>
            <a:endParaRPr lang="ru-RU" alt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03200" y="2797175"/>
            <a:ext cx="3744913" cy="381635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Право на образование гарантировано статьей 43 Конституции Российской Федерации, а также Федеральным Законом «Об образовании в Российской Федерации»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2" name="Picture 2" descr="O:\Алина\УРОК для СТАРШЕКЛАССНИКА\Парламентский урок 2013 год\Шкль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781300"/>
            <a:ext cx="4862513" cy="3240088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2420938"/>
            <a:ext cx="8382000" cy="503237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sz="18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Статья 43 Конституции: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301625" y="2924175"/>
            <a:ext cx="8397875" cy="51435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1. Каждый имеет право на образование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01625" y="3500439"/>
            <a:ext cx="8397875" cy="108069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2.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301625" y="4643043"/>
            <a:ext cx="8397875" cy="1150938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3. 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01625" y="2926714"/>
            <a:ext cx="8397875" cy="1152525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4. Основное общее образование обязательно. Родители или лица, их заменяющие, обеспечивают получение детьми основного общего образования</a:t>
            </a:r>
          </a:p>
          <a:p>
            <a:pPr>
              <a:lnSpc>
                <a:spcPct val="115000"/>
              </a:lnSpc>
              <a:spcAft>
                <a:spcPts val="838"/>
              </a:spcAft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01625" y="4149080"/>
            <a:ext cx="8397875" cy="115093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38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5. Российская Федерация устанавливает федеральные государственные образовательные стандарты, поддерживает различные формы образования и самообразования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4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2420938"/>
            <a:ext cx="8382000" cy="503237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sz="18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Статья 43 Конституции: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:\Алина\УРОК для СТАРШЕКЛАССНИКА\Парламентский урок 2013 год\медиц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3213100"/>
            <a:ext cx="4319588" cy="2879725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Текст 5"/>
          <p:cNvSpPr>
            <a:spLocks noGrp="1"/>
          </p:cNvSpPr>
          <p:nvPr>
            <p:ph type="body" sz="half" idx="1"/>
          </p:nvPr>
        </p:nvSpPr>
        <p:spPr>
          <a:xfrm>
            <a:off x="142875" y="3168799"/>
            <a:ext cx="4467225" cy="328453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</a:t>
            </a:r>
            <a:endParaRPr lang="ru-RU" altLang="ru-RU" sz="1800" dirty="0" smtClean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119063" y="2350621"/>
            <a:ext cx="8856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cs typeface="Times New Roman" panose="02020603050405020304" pitchFamily="18" charset="0"/>
              </a:rPr>
              <a:t>Согласно статье 41 Конституции РФ, каждый имеет право на охрану здоровья и медицинскую помощь</a:t>
            </a:r>
            <a:endParaRPr lang="ru-RU" altLang="ru-RU" sz="18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476250"/>
            <a:ext cx="7772400" cy="18002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/>
              <a:t>ГОСУДАРСТВЕННЫЕ СИМВОЛЫ РОССИЙСКОЙ ФЕДЕРАЦИИ</a:t>
            </a:r>
          </a:p>
        </p:txBody>
      </p:sp>
      <p:pic>
        <p:nvPicPr>
          <p:cNvPr id="41987" name="Picture 5" descr="гим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357563"/>
            <a:ext cx="5638800" cy="3443287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3649389"/>
              </p:ext>
            </p:extLst>
          </p:nvPr>
        </p:nvGraphicFramePr>
        <p:xfrm>
          <a:off x="683568" y="2132856"/>
          <a:ext cx="7704137" cy="355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94963" y="459235"/>
            <a:ext cx="524534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Государственные символы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7" descr="гер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060575"/>
            <a:ext cx="3049587" cy="3673475"/>
          </a:xfrm>
          <a:ln>
            <a:solidFill>
              <a:schemeClr val="bg2">
                <a:lumMod val="25000"/>
                <a:lumOff val="75000"/>
              </a:schemeClr>
            </a:solidFill>
          </a:ln>
        </p:spPr>
      </p:pic>
      <p:sp>
        <p:nvSpPr>
          <p:cNvPr id="4301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745163"/>
            <a:ext cx="9144000" cy="12684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На гербе изображён двуглавый орёл с распростёртыми крыльями, с тремя коронами.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Двуглавый орел - символ единения народов, живущих в европейской и азиатской частях Российской Федерации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1589" y="459235"/>
            <a:ext cx="457208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Герб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0538" y="3364284"/>
            <a:ext cx="4284663" cy="10728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Скипетр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Держава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А на груди орла – Герб Москвы</a:t>
            </a:r>
          </a:p>
        </p:txBody>
      </p:sp>
      <p:pic>
        <p:nvPicPr>
          <p:cNvPr id="66563" name="Picture 7" descr="флаг и гер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3212976"/>
            <a:ext cx="4348163" cy="3645024"/>
          </a:xfrm>
        </p:spPr>
      </p:pic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90538" y="4505052"/>
            <a:ext cx="4127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Короны над его головами означают, прежде всего, суверенитет всех субъектов Федерации и самой Федерации, а также могут рассматриваться как символ союза трех ветвей власти - законодательной, исполнительной и судебной 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3731" y="459235"/>
            <a:ext cx="442781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Изображены на гербе 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символы власти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41663"/>
            <a:ext cx="9144000" cy="38592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latin typeface="+mj-lt"/>
              </a:rPr>
              <a:t>	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Он подлежит защите как внутри страны, так и за её пределами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1800" dirty="0">
              <a:solidFill>
                <a:schemeClr val="bg2">
                  <a:lumMod val="90000"/>
                  <a:lumOff val="10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О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скорбление флага рассматривается, как оскорбление чести народа и государства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6415" y="459235"/>
            <a:ext cx="498245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Государственный флаг – 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Важный символ страны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732463"/>
            <a:ext cx="9144000" cy="4333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В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ключает три цвета: белый, синий,</a:t>
            </a:r>
            <a:r>
              <a:rPr lang="ru-RU" altLang="ru-RU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красный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altLang="ru-RU" sz="1800" dirty="0" smtClean="0">
              <a:solidFill>
                <a:schemeClr val="bg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6084" name="Picture 4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2205038"/>
            <a:ext cx="4681538" cy="3317875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1604" y="459235"/>
            <a:ext cx="457208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Флаг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O:\Алина\УРОК для СТАРШЕКЛАССНИКА\Парламентский урок 2013 год\Конституция РФ_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92375"/>
            <a:ext cx="3143250" cy="32496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55976" y="3140968"/>
            <a:ext cx="429390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Российской Федерации является Основным Законом государства, который определяет его общественное и государственное устройство. Права и свободы человека провозглашаются высшей ценностью</a:t>
            </a:r>
            <a:endParaRPr lang="ru-RU" alt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6512" y="1485052"/>
            <a:ext cx="4392489" cy="4320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dirty="0" smtClean="0">
              <a:solidFill>
                <a:srgbClr val="CCEC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dirty="0">
              <a:solidFill>
                <a:srgbClr val="CCECFF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1800" b="1" dirty="0" smtClean="0">
              <a:solidFill>
                <a:srgbClr val="CCECFF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1800" b="1" dirty="0">
              <a:solidFill>
                <a:srgbClr val="CCECFF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rgbClr val="CCECFF"/>
                </a:solidFill>
              </a:rPr>
              <a:t>ОБЩНОСТЬ</a:t>
            </a:r>
          </a:p>
          <a:p>
            <a:pPr algn="ctr" eaLnBrk="1" hangingPunct="1">
              <a:buNone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и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18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rgbClr val="000099"/>
                </a:solidFill>
              </a:rPr>
              <a:t>ЕДИНСТВО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этих национальностей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18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и отражает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solidFill>
                  <a:schemeClr val="hlink"/>
                </a:solidFill>
              </a:rPr>
              <a:t>ФЛАГ</a:t>
            </a:r>
          </a:p>
        </p:txBody>
      </p:sp>
      <p:pic>
        <p:nvPicPr>
          <p:cNvPr id="49156" name="Picture 7" descr="флаг и гер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91880" y="2636614"/>
            <a:ext cx="4464050" cy="3168650"/>
          </a:xfrm>
          <a:ln>
            <a:solidFill>
              <a:schemeClr val="bg2">
                <a:lumMod val="90000"/>
                <a:lumOff val="1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331611" y="459235"/>
            <a:ext cx="457208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 Флаг 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80400" cy="30241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У историков есть несколько версий происхождения цветов на Государственном флаге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1800" dirty="0" smtClean="0">
              <a:solidFill>
                <a:schemeClr val="bg2">
                  <a:lumMod val="90000"/>
                  <a:lumOff val="10000"/>
                </a:schemeClr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Основная версия относится к временам правления Петра </a:t>
            </a:r>
            <a:r>
              <a:rPr lang="en-US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I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, который взял эти цвета с герба Москвы:</a:t>
            </a:r>
          </a:p>
          <a:p>
            <a:pPr eaLnBrk="1" hangingPunct="1">
              <a:buClr>
                <a:schemeClr val="bg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33399"/>
                </a:solidFill>
                <a:latin typeface="+mj-lt"/>
              </a:rPr>
              <a:t>Белый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altLang="ru-RU" sz="1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–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это белый конь;</a:t>
            </a:r>
          </a:p>
          <a:p>
            <a:pPr eaLnBrk="1" hangingPunct="1">
              <a:buClr>
                <a:schemeClr val="bg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33399"/>
                </a:solidFill>
                <a:latin typeface="+mj-lt"/>
              </a:rPr>
              <a:t>Синий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– это синий плащ Георгия Победоносца;</a:t>
            </a:r>
          </a:p>
          <a:p>
            <a:pPr eaLnBrk="1" hangingPunct="1">
              <a:buClr>
                <a:schemeClr val="bg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rgbClr val="333399"/>
                </a:solidFill>
                <a:latin typeface="+mj-lt"/>
              </a:rPr>
              <a:t>Красный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– это красный щит герба</a:t>
            </a:r>
          </a:p>
          <a:p>
            <a:pPr eaLnBrk="1" hangingPunct="1">
              <a:defRPr/>
            </a:pPr>
            <a:endParaRPr lang="ru-RU" altLang="ru-RU" sz="1800" dirty="0" smtClean="0">
              <a:solidFill>
                <a:schemeClr val="bg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9360" y="459235"/>
            <a:ext cx="483658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История происхождения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флага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97163"/>
            <a:ext cx="8207375" cy="7318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По – иному объясняют расцветку Российского флага геральдисты (учёные, которые изучают символы государства).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789040"/>
            <a:ext cx="8496944" cy="4652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	Они полагают, что белый и синий цвета издревле считались цветами русской православной церкви.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1800" dirty="0" smtClean="0">
              <a:solidFill>
                <a:schemeClr val="bg2">
                  <a:lumMod val="90000"/>
                  <a:lumOff val="10000"/>
                </a:schemeClr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latin typeface="+mj-lt"/>
              </a:rPr>
              <a:t>	Белый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– означает откровенность, благородство, совершенство;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latin typeface="+mj-lt"/>
              </a:rPr>
              <a:t>	Синий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– верность и честность;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latin typeface="+mj-lt"/>
              </a:rPr>
              <a:t>	Красный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– мужество, отвагу, героизм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9360" y="459235"/>
            <a:ext cx="483658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История происхождения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флага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08275"/>
            <a:ext cx="7793037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</a:rPr>
              <a:t>Нынешнему флагу РФ 300 лет, его утвердил царь Пётр </a:t>
            </a:r>
            <a:r>
              <a:rPr lang="en-US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</a:rPr>
              <a:t>I</a:t>
            </a: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3789363"/>
            <a:ext cx="7772400" cy="172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В России существует праздник, который отмечается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22 августа –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День Государственного Флага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9360" y="459235"/>
            <a:ext cx="483658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История происхождения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флага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38588" y="2876550"/>
            <a:ext cx="5056187" cy="30241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Гимн</a:t>
            </a: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– это главная песня страны.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Слово гимн греческое и означает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Восхваление.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Слова гимна написал Сергей Михалков, а музыку Александр Александров.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2000" dirty="0" smtClean="0">
              <a:solidFill>
                <a:schemeClr val="bg2">
                  <a:lumMod val="90000"/>
                  <a:lumOff val="10000"/>
                </a:schemeClr>
              </a:solidFill>
              <a:latin typeface="+mj-lt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Нынешний гимн РФ принят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j-lt"/>
              </a:rPr>
              <a:t> в 2000 году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altLang="ru-RU" sz="2000" dirty="0" smtClean="0">
              <a:solidFill>
                <a:schemeClr val="bg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52228" name="Picture 7" descr="гимн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65363"/>
            <a:ext cx="3300412" cy="4246562"/>
          </a:xfrm>
          <a:ln>
            <a:solidFill>
              <a:schemeClr val="bg2">
                <a:lumMod val="90000"/>
                <a:lumOff val="1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61265" y="459235"/>
            <a:ext cx="451277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Государственный гимн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гимн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11375" y="2205038"/>
            <a:ext cx="5013325" cy="4248150"/>
          </a:xfrm>
          <a:ln>
            <a:solidFill>
              <a:schemeClr val="bg2">
                <a:lumMod val="90000"/>
                <a:lumOff val="1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61265" y="459235"/>
            <a:ext cx="451277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Государственный гимн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4" descr="символы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419350"/>
            <a:ext cx="3382962" cy="3763963"/>
          </a:xfrm>
          <a:ln>
            <a:solidFill>
              <a:schemeClr val="bg2">
                <a:lumMod val="90000"/>
                <a:lumOff val="10000"/>
              </a:schemeClr>
            </a:solidFill>
          </a:ln>
        </p:spPr>
      </p:pic>
      <p:pic>
        <p:nvPicPr>
          <p:cNvPr id="54276" name="Picture 25" descr="крем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419350"/>
            <a:ext cx="3467100" cy="3763963"/>
          </a:xfrm>
          <a:ln>
            <a:solidFill>
              <a:schemeClr val="bg2">
                <a:lumMod val="90000"/>
                <a:lumOff val="1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663708" y="459235"/>
            <a:ext cx="190789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Символы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Номер слайда 2"/>
          <p:cNvSpPr txBox="1">
            <a:spLocks noGrp="1"/>
          </p:cNvSpPr>
          <p:nvPr/>
        </p:nvSpPr>
        <p:spPr bwMode="auto">
          <a:xfrm>
            <a:off x="6589713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722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68388" y="5451475"/>
            <a:ext cx="6899275" cy="1025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000" b="1" dirty="0" smtClean="0">
                <a:solidFill>
                  <a:srgbClr val="596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</a:p>
        </p:txBody>
      </p:sp>
      <p:pic>
        <p:nvPicPr>
          <p:cNvPr id="77828" name="Picture 3" descr="O:\Алина\УРОК для СТАРШЕКЛАССНИКА\Парламентский урок 2013 год\s-dnem-konstitut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3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108237"/>
            <a:ext cx="8208912" cy="441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Конституция РФ:</a:t>
            </a:r>
            <a:endParaRPr lang="ru-RU" altLang="ru-RU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закрепляет государственный строй, основные права и свободы, определяет форму государства и систему высших органов государственной власти;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Wingdings" panose="05000000000000000000" pitchFamily="2" charset="2"/>
              <a:buNone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обладает высшей юридической силой;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Wingdings" panose="05000000000000000000" pitchFamily="2" charset="2"/>
              <a:buNone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обладает прямым действием (положения конституции должны выполняться вне зависимости от того, противоречат ли им другие акты);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Wingdings" panose="05000000000000000000" pitchFamily="2" charset="2"/>
              <a:buNone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отличается стабильностью, обусловленной особым, усложненным порядком принятия 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изменения;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является базой для текущего законодательства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 descr="O:\Алина\УРОК для СТАРШЕКЛАССНИКА\Парламентский урок 2013 год\первый президент 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2276475"/>
            <a:ext cx="2482850" cy="3716338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69863" y="6035675"/>
            <a:ext cx="264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Первый Президент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2636912"/>
            <a:ext cx="5832648" cy="275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Из истории Конституции РФ: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Своим Указом от 21 сентября 1993 года №1400 «О поэтапной  конституционной реформе в Российской Федерации»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Президент Российской Федерации Борис Николаевич Ельцин поручил Конституционной комиссии и Конституционному совещанию представить к 12 декабря 1993 г. единый согласованный проект Конституции 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O:\Алина\Князев Дмитрий\DETAIL_PICTURE_649696_79574622_из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03662"/>
            <a:ext cx="3254375" cy="2341562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32587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12 декабря 1993 года одновременно с выборами депутатов Государственной Думы первого созыва состоялось всенародное голосование по проекту Конституции Российской Федерации. Большинством голосов избирателей Конституция была принята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O:\Алина\УРОК для СТАРШЕКЛАССНИКА\Парламентский урок 2013 год\зал пленарных заседан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84425"/>
            <a:ext cx="4913312" cy="3276600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1" y="2780928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Именно в Конституции, основополагающем правовом документе Российской Федерации, впервые за всю историю российской государственности было зафиксировано само понятие «парламент»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кругленный прямоугольник 5"/>
          <p:cNvSpPr>
            <a:spLocks noChangeArrowheads="1"/>
          </p:cNvSpPr>
          <p:nvPr/>
        </p:nvSpPr>
        <p:spPr bwMode="auto">
          <a:xfrm>
            <a:off x="5076825" y="3284538"/>
            <a:ext cx="3959225" cy="295275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pic>
        <p:nvPicPr>
          <p:cNvPr id="25603" name="Picture 3" descr="O:\Алина\УРОК для СТАРШЕКЛАССНИКА\Парламентский урок 2013 год\Гос_дума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141663"/>
            <a:ext cx="4751387" cy="3167062"/>
          </a:xfrm>
          <a:prstGeom prst="rect">
            <a:avLst/>
          </a:prstGeom>
          <a:noFill/>
          <a:ln w="9525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64477" y="3854254"/>
            <a:ext cx="3959225" cy="1813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Федеральное Собрание – 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парламент Российской Федерации – является представительным и законодательным органом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0462" y="245235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2"/>
                </a:solidFill>
                <a:cs typeface="Calibri" panose="020F0502020204030204" pitchFamily="34" charset="0"/>
              </a:rPr>
              <a:t>Статья 94 Конституции Российской Федерации:</a:t>
            </a:r>
            <a:r>
              <a:rPr lang="ru-RU" alt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кругленный прямоугольник 4"/>
          <p:cNvSpPr>
            <a:spLocks noChangeArrowheads="1"/>
          </p:cNvSpPr>
          <p:nvPr/>
        </p:nvSpPr>
        <p:spPr bwMode="auto">
          <a:xfrm>
            <a:off x="2124075" y="3716338"/>
            <a:ext cx="5256213" cy="259238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74788" y="2852936"/>
            <a:ext cx="65532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3333CC"/>
              </a:buClr>
              <a:buSzPct val="60000"/>
              <a:defRPr/>
            </a:pPr>
            <a:r>
              <a:rPr lang="ru-RU" kern="0" dirty="0">
                <a:solidFill>
                  <a:schemeClr val="tx2"/>
                </a:solidFill>
                <a:latin typeface="Tahoma"/>
                <a:cs typeface="Calibri" pitchFamily="34" charset="0"/>
              </a:rPr>
              <a:t>Действующая Конституция России состоит из Преамбулы и двух разделов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8964" y="459235"/>
            <a:ext cx="523733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20 ЛЕТ КОНСТИТУЦИИ </a:t>
            </a:r>
            <a:b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РОССИЙСКОЙ ФЕДЕРАЦИИ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5388" y="4026812"/>
            <a:ext cx="4572000" cy="1971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В Преамбуле провозглашается, что народ России принимает данную Конституцию; закрепляются демократические и гуманистические ценности; определяется место России в современном мире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mvolika_lukina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simvolika_lukina</Template>
  <TotalTime>1052</TotalTime>
  <Words>1168</Words>
  <Application>Microsoft Office PowerPoint</Application>
  <PresentationFormat>Экран (4:3)</PresentationFormat>
  <Paragraphs>191</Paragraphs>
  <Slides>37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Calibri</vt:lpstr>
      <vt:lpstr>Georgia</vt:lpstr>
      <vt:lpstr>Tahoma</vt:lpstr>
      <vt:lpstr>Times New Roman</vt:lpstr>
      <vt:lpstr>Trebuchet MS</vt:lpstr>
      <vt:lpstr>Wingdings</vt:lpstr>
      <vt:lpstr>simvolika_lukina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ГОСУДАРСТВЕННЫЕ СИМВОЛЫ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– иному объясняют расцветку Российского флага геральдисты (учёные, которые изучают символы государства).</vt:lpstr>
      <vt:lpstr>Нынешнему флагу РФ 300 лет, его утвердил царь Пётр I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РОССИЙСКОЙ ФЕДЕРАЦИИ</dc:title>
  <dc:creator>Admin</dc:creator>
  <cp:lastModifiedBy>AndreyK</cp:lastModifiedBy>
  <cp:revision>120</cp:revision>
  <dcterms:created xsi:type="dcterms:W3CDTF">2011-11-27T10:31:28Z</dcterms:created>
  <dcterms:modified xsi:type="dcterms:W3CDTF">2017-03-22T21:18:04Z</dcterms:modified>
</cp:coreProperties>
</file>