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285" r:id="rId4"/>
    <p:sldId id="281" r:id="rId5"/>
    <p:sldId id="282" r:id="rId6"/>
    <p:sldId id="280" r:id="rId7"/>
    <p:sldId id="287" r:id="rId8"/>
    <p:sldId id="259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6" r:id="rId17"/>
  </p:sldIdLst>
  <p:sldSz cx="9144000" cy="6858000" type="screen4x3"/>
  <p:notesSz cx="6858000" cy="9144000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7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4" autoAdjust="0"/>
  </p:normalViewPr>
  <p:slideViewPr>
    <p:cSldViewPr>
      <p:cViewPr varScale="1">
        <p:scale>
          <a:sx n="88" d="100"/>
          <a:sy n="88" d="100"/>
        </p:scale>
        <p:origin x="9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9878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48623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2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68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2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18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4486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12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09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82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03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7037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7277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gart.org.ua:8080/img/news/p_05650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upload.wikimedia.org/wikipedia/commons/1/14/UNO_New_York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4" descr="j02167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64904"/>
            <a:ext cx="22912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12152" y="980728"/>
            <a:ext cx="48186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661248"/>
            <a:ext cx="9144000" cy="119675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Ребенок должен пользоваться благами </a:t>
            </a:r>
          </a:p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социального обеспечения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4" name="Picture 4" descr="na_ruchkax_20090618__580_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746" y="2601321"/>
            <a:ext cx="3826507" cy="2545587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3356" y="3140968"/>
            <a:ext cx="6499125" cy="1944216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Ребенку, который является неполноценным в физическом, психическом или социальном отношении, должны обеспечиваться специальные режим, образование и забота, необходимые ввиду его особого состояния</a:t>
            </a:r>
          </a:p>
          <a:p>
            <a:pPr marL="0" indent="0" algn="ctr">
              <a:buNone/>
            </a:pPr>
            <a:endParaRPr lang="ru-RU" alt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93356" y="5517232"/>
            <a:ext cx="6750644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ru-RU" altLang="ru-RU" sz="2400" kern="0" dirty="0" smtClean="0">
                <a:solidFill>
                  <a:schemeClr val="bg2">
                    <a:lumMod val="50000"/>
                  </a:schemeClr>
                </a:solidFill>
              </a:rPr>
              <a:t>Ребенок для полного и гармоничного развития его личности нуждается в любви и понимании </a:t>
            </a:r>
          </a:p>
        </p:txBody>
      </p:sp>
      <p:pic>
        <p:nvPicPr>
          <p:cNvPr id="5" name="Picture 4" descr="02_15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2393356" cy="3645024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5300166"/>
            <a:ext cx="8280919" cy="187325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Ребенок имеет право на получение образования, которое должно быть бесплатным и обязательным, по крайней мере на начальных стадиях </a:t>
            </a:r>
          </a:p>
        </p:txBody>
      </p:sp>
      <p:pic>
        <p:nvPicPr>
          <p:cNvPr id="15363" name="Picture 6" descr="forma po ustav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514" y="2492896"/>
            <a:ext cx="3266709" cy="2448099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412" y="5577298"/>
            <a:ext cx="8062913" cy="129884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Ребенку должна быть обеспечена полная возможность игр и развлечений, которые были бы направлены на цели, преследуемые </a:t>
            </a: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образованием </a:t>
            </a:r>
            <a:endParaRPr lang="ru-RU" alt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6387" name="Picture 4" descr="120130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641" y="2348880"/>
            <a:ext cx="4104456" cy="2904654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784" y="5517232"/>
            <a:ext cx="7772400" cy="1340768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Ребенок должен быть защищен от всех форм небрежного отношения, жестокости и </a:t>
            </a: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эксплуатации </a:t>
            </a:r>
            <a:endParaRPr lang="ru-RU" alt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7411" name="Picture 5" descr="rebenok_vsevoloj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653" y="2441476"/>
            <a:ext cx="3888432" cy="2859732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668" y="4797152"/>
            <a:ext cx="7772400" cy="1801069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Ребенок должен ограждаться от практики, которая может поощрять расовую, религиозную или какую-либо иную форму дискриминации. Он должен воспитываться в духе взаимопонимания, терпимости, дружбы между народами, мира и всеобщего братства </a:t>
            </a:r>
          </a:p>
        </p:txBody>
      </p:sp>
      <p:pic>
        <p:nvPicPr>
          <p:cNvPr id="18435" name="Picture 4" descr="11931_1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971" y="2492896"/>
            <a:ext cx="3269795" cy="2027188"/>
          </a:xfr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910" y="5373216"/>
            <a:ext cx="4108442" cy="974775"/>
          </a:xfrm>
          <a:solidFill>
            <a:srgbClr val="FFFF00">
              <a:alpha val="27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r>
              <a:rPr lang="ru-RU" altLang="ru-RU" sz="2400" dirty="0" smtClean="0">
                <a:solidFill>
                  <a:srgbClr val="FF0000"/>
                </a:solidFill>
              </a:rPr>
              <a:t>С правами человека связаны </a:t>
            </a:r>
            <a:br>
              <a:rPr lang="ru-RU" altLang="ru-RU" sz="2400" dirty="0" smtClean="0">
                <a:solidFill>
                  <a:srgbClr val="FF0000"/>
                </a:solidFill>
              </a:rPr>
            </a:br>
            <a:r>
              <a:rPr lang="ru-RU" altLang="ru-RU" sz="2400" dirty="0" smtClean="0">
                <a:solidFill>
                  <a:srgbClr val="FF0000"/>
                </a:solidFill>
              </a:rPr>
              <a:t>гражданские обязанности</a:t>
            </a:r>
            <a:r>
              <a:rPr lang="en-US" altLang="ru-RU" sz="2400" dirty="0" smtClean="0">
                <a:solidFill>
                  <a:srgbClr val="FF0000"/>
                </a:solidFill>
              </a:rPr>
              <a:t>:</a:t>
            </a:r>
            <a:endParaRPr lang="ru-RU" altLang="ru-RU" sz="2400" dirty="0" smtClean="0">
              <a:solidFill>
                <a:srgbClr val="FF0000"/>
              </a:solidFill>
            </a:endParaRPr>
          </a:p>
        </p:txBody>
      </p:sp>
      <p:pic>
        <p:nvPicPr>
          <p:cNvPr id="1945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796" y="2564904"/>
            <a:ext cx="4097556" cy="2731704"/>
          </a:xfr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753794" y="2564904"/>
            <a:ext cx="4283968" cy="3783087"/>
          </a:xfrm>
          <a:prstGeom prst="rect">
            <a:avLst/>
          </a:prstGeom>
          <a:solidFill>
            <a:srgbClr val="FFFF00">
              <a:alpha val="41000"/>
            </a:srgbClr>
          </a:solidFill>
          <a:ln w="127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1. Защищать 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</a:rPr>
              <a:t>Отечество</a:t>
            </a:r>
          </a:p>
          <a:p>
            <a:pPr algn="l"/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2. Платить 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</a:rPr>
              <a:t>законно установленные налоги и сборы</a:t>
            </a:r>
          </a:p>
          <a:p>
            <a:pPr algn="l"/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3. Выполнять 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</a:rPr>
              <a:t>правовые законы и подчиняться справедливым решениям суда</a:t>
            </a:r>
          </a:p>
          <a:p>
            <a:pPr algn="l"/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4. Изменить 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</a:rPr>
              <a:t>существующую власть, если ее действия противоречат «букве и духу» прав человека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406" y="4365104"/>
            <a:ext cx="8280920" cy="172819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Чем больше людей будут знать о правах человека и стараться жить по принципам, которые содержат в себе эти права, тем больше вероятности, что права человека и правда будут соблюдаться всеми людьми во всём мире!</a:t>
            </a:r>
          </a:p>
          <a:p>
            <a:pPr algn="ctr">
              <a:buFontTx/>
              <a:buNone/>
            </a:pPr>
            <a:endParaRPr lang="ru-RU" alt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478421"/>
            <a:ext cx="1476164" cy="153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75656" y="332656"/>
            <a:ext cx="62624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Зачем надо изучать</a:t>
            </a:r>
          </a:p>
          <a:p>
            <a:pPr algn="ctr"/>
            <a:r>
              <a:rPr lang="ru-RU" alt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права человека?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060848"/>
            <a:ext cx="7772400" cy="4538662"/>
          </a:xfrm>
        </p:spPr>
        <p:txBody>
          <a:bodyPr/>
          <a:lstStyle/>
          <a:p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Декларация – документ, который не имеет обязательной силы; это рекомендации.</a:t>
            </a:r>
          </a:p>
          <a:p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Конвенция – это соглашение по специальному вопросу, обязательное для государств, которые к нему присоединились.</a:t>
            </a:r>
          </a:p>
          <a:p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Право – это система общеобязательных социальных норм. Право обеспечивает нам юридическую регламентацию общества и отношений внутри него. </a:t>
            </a:r>
          </a:p>
          <a:p>
            <a:endParaRPr lang="ru-RU" alt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3522" y="332656"/>
            <a:ext cx="6186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Основные понятия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54352"/>
            <a:ext cx="9144000" cy="1143000"/>
          </a:xfrm>
        </p:spPr>
        <p:txBody>
          <a:bodyPr/>
          <a:lstStyle/>
          <a:p>
            <a:r>
              <a:rPr lang="ru-RU" altLang="ru-RU" sz="1800" dirty="0" smtClean="0">
                <a:solidFill>
                  <a:schemeClr val="bg2">
                    <a:lumMod val="50000"/>
                  </a:schemeClr>
                </a:solidFill>
              </a:rPr>
              <a:t>Декларация  прав человека, принята  генеральной ассамблей  </a:t>
            </a:r>
            <a:br>
              <a:rPr lang="ru-RU" altLang="ru-RU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altLang="ru-RU" sz="1800" dirty="0" smtClean="0">
                <a:solidFill>
                  <a:schemeClr val="bg2">
                    <a:lumMod val="50000"/>
                  </a:schemeClr>
                </a:solidFill>
              </a:rPr>
              <a:t>Организации Объединённых Наций</a:t>
            </a:r>
          </a:p>
        </p:txBody>
      </p:sp>
      <p:pic>
        <p:nvPicPr>
          <p:cNvPr id="6" name="Picture 6" descr="Картинка 5 из 4840">
            <a:hlinkClick r:id="rId2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2138" y="2348880"/>
            <a:ext cx="2996580" cy="2996580"/>
          </a:xfrm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15" descr="Файл:UNO New York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546" y="2348880"/>
            <a:ext cx="2277774" cy="2996580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674592" y="332656"/>
            <a:ext cx="58645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Декларация прав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человека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0" y="2708920"/>
            <a:ext cx="9141340" cy="41044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 smtClean="0"/>
              <a:t>К концу 1970-х уровень развития общества, положение детей, новые проблемы – показали, что одних декларативных принципов недостаточно. 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/>
              <a:t>Требовались документы, в которых бы на основе юридических норм были закреплены меры и способы защиты прав детей.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/>
              <a:t> В этих целях в 1974 была принята</a:t>
            </a:r>
            <a:r>
              <a:rPr lang="ru-RU" altLang="ru-RU" sz="2400" dirty="0" smtClean="0">
                <a:solidFill>
                  <a:srgbClr val="FF3300"/>
                </a:solidFill>
              </a:rPr>
              <a:t> </a:t>
            </a:r>
            <a:r>
              <a:rPr lang="ru-RU" altLang="ru-RU" sz="2400" i="1" dirty="0" smtClean="0">
                <a:solidFill>
                  <a:srgbClr val="FF3300"/>
                </a:solidFill>
              </a:rPr>
              <a:t>Декларация о защите женщин и детей в чрезвычайных обстоятельствах и в период вооруженных конфликтов</a:t>
            </a: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, в 1986 – </a:t>
            </a:r>
            <a:r>
              <a:rPr lang="ru-RU" altLang="ru-RU" sz="2400" i="1" dirty="0" smtClean="0">
                <a:solidFill>
                  <a:srgbClr val="FF3300"/>
                </a:solidFill>
              </a:rPr>
              <a:t>Декларация о социальных и правовых принципах, касающихся защиты и благополучия детей</a:t>
            </a:r>
            <a:r>
              <a:rPr lang="ru-RU" altLang="ru-RU" sz="2400" dirty="0" smtClean="0">
                <a:solidFill>
                  <a:srgbClr val="FF3300"/>
                </a:solidFill>
              </a:rPr>
              <a:t>, </a:t>
            </a:r>
            <a:r>
              <a:rPr lang="ru-RU" altLang="ru-RU" sz="2400" i="1" dirty="0" smtClean="0">
                <a:solidFill>
                  <a:srgbClr val="FF3300"/>
                </a:solidFill>
              </a:rPr>
              <a:t>особенно при передаче детей на воспитание и их усыновлении на национальном</a:t>
            </a:r>
            <a:r>
              <a:rPr lang="ru-RU" altLang="ru-RU" sz="2400" dirty="0" smtClean="0">
                <a:solidFill>
                  <a:srgbClr val="FF3300"/>
                </a:solidFill>
              </a:rPr>
              <a:t> </a:t>
            </a: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(принимающая семья – соотечественники)</a:t>
            </a:r>
            <a:r>
              <a:rPr lang="ru-RU" alt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altLang="ru-RU" sz="2400" i="1" dirty="0" smtClean="0">
                <a:solidFill>
                  <a:srgbClr val="FF3300"/>
                </a:solidFill>
              </a:rPr>
              <a:t>и международном </a:t>
            </a: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(принимающая семья – иностранцы) </a:t>
            </a:r>
            <a:r>
              <a:rPr lang="ru-RU" altLang="ru-RU" sz="2400" i="1" dirty="0" smtClean="0">
                <a:solidFill>
                  <a:srgbClr val="FF3300"/>
                </a:solidFill>
              </a:rPr>
              <a:t>уровнях</a:t>
            </a:r>
            <a:r>
              <a:rPr lang="ru-RU" altLang="ru-RU" sz="2400" dirty="0" smtClean="0">
                <a:solidFill>
                  <a:srgbClr val="FF33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ru-RU" alt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660" y="332656"/>
            <a:ext cx="92084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История создания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Конвенции о 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64904"/>
            <a:ext cx="5291262" cy="42930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В течение 10 лет (с 1979 по 1989) специалисты многих стран мира, участвовавшие в Комиссии ООН по правам человека, разрабатывали текст нового положения о правах ребенка, в котором бы максимально учитывались все стороны жизни ребенка в обществе. Этот документ получил название </a:t>
            </a:r>
            <a:r>
              <a:rPr lang="ru-RU" altLang="ru-RU" sz="2400" i="1" dirty="0" smtClean="0">
                <a:solidFill>
                  <a:srgbClr val="FF0000"/>
                </a:solidFill>
              </a:rPr>
              <a:t>Конвенции о правах ребенка</a:t>
            </a: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, и был принят Генеральной Ассамблеей ООН 20 ноября 1989 года. </a:t>
            </a:r>
          </a:p>
          <a:p>
            <a:pPr>
              <a:lnSpc>
                <a:spcPct val="90000"/>
              </a:lnSpc>
            </a:pPr>
            <a:endParaRPr lang="ru-RU" altLang="ru-RU" sz="2400" dirty="0" smtClean="0"/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2160" y="3356992"/>
            <a:ext cx="2016224" cy="2092608"/>
          </a:xfrm>
          <a:noFill/>
          <a:ln w="9525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660" y="332656"/>
            <a:ext cx="92084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История создания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Конвенции о 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27301" y="2924944"/>
            <a:ext cx="3384550" cy="2428875"/>
          </a:xfr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2295" y="2492896"/>
            <a:ext cx="5329238" cy="341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bg2">
                    <a:lumMod val="50000"/>
                  </a:schemeClr>
                </a:solidFill>
              </a:rPr>
              <a:t>Это те права и свободы, которыми должен обладать каждый ребенок (ребенком признается каждый человек до 18 лет) вне зависимости от каких-либо различий: расы, пола, языка, религии, места рождения, национального или социального происхождения, имущественного, сословного или иного положения.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34350" cy="1143000"/>
          </a:xfrm>
        </p:spPr>
        <p:txBody>
          <a:bodyPr/>
          <a:lstStyle/>
          <a:p>
            <a:r>
              <a:rPr lang="ru-RU" altLang="ru-RU" smtClean="0"/>
              <a:t>	</a:t>
            </a:r>
          </a:p>
        </p:txBody>
      </p:sp>
      <p:pic>
        <p:nvPicPr>
          <p:cNvPr id="10243" name="Picture 4" descr="8d05b2f2cf8d03e0c9ba9d7e2188d6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92896"/>
            <a:ext cx="4320480" cy="3240360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331640" y="5949280"/>
            <a:ext cx="64817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bg2">
                    <a:lumMod val="50000"/>
                  </a:schemeClr>
                </a:solidFill>
              </a:rPr>
              <a:t>Ребенку законом и другими средствами должна быть обеспечена специальная защита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958072"/>
            <a:ext cx="9144000" cy="89992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ru-RU" altLang="ru-RU" sz="2400" dirty="0" smtClean="0">
                <a:solidFill>
                  <a:schemeClr val="bg2">
                    <a:lumMod val="50000"/>
                  </a:schemeClr>
                </a:solidFill>
              </a:rPr>
              <a:t>Ребенку должно принадлежать с его рождения право на имя и гражданство </a:t>
            </a:r>
          </a:p>
        </p:txBody>
      </p:sp>
      <p:pic>
        <p:nvPicPr>
          <p:cNvPr id="11267" name="Picture 4" descr="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">
            <a:off x="5446342" y="2570475"/>
            <a:ext cx="2241701" cy="3156473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5" descr="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1147546" y="2573087"/>
            <a:ext cx="2267228" cy="3120050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94162" y="332656"/>
            <a:ext cx="5025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Конвенция о </a:t>
            </a:r>
          </a:p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правах ребенка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574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Декларация  прав человека, принята  генеральной ассамблей   Организации Объединённых Наций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 правами человека связаны  гражданские обязанности: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AndreyK</cp:lastModifiedBy>
  <cp:revision>28</cp:revision>
  <dcterms:modified xsi:type="dcterms:W3CDTF">2017-03-22T20:38:26Z</dcterms:modified>
</cp:coreProperties>
</file>